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Nanum Square Bold" charset="1" panose="020B0600000101010101"/>
      <p:regular r:id="rId46"/>
    </p:embeddedFont>
    <p:embeddedFont>
      <p:font typeface="Nanum Square" charset="1" panose="020B0600000101010101"/>
      <p:regular r:id="rId47"/>
    </p:embeddedFont>
    <p:embeddedFont>
      <p:font typeface="Nanum Square Ultra-Bold" charset="1" panose="020B0600000101010101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7119210"/>
            <a:ext cx="18288000" cy="3167790"/>
            <a:chOff x="0" y="0"/>
            <a:chExt cx="4816593" cy="8343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34315"/>
            </a:xfrm>
            <a:custGeom>
              <a:avLst/>
              <a:gdLst/>
              <a:ahLst/>
              <a:cxnLst/>
              <a:rect r="r" b="b" t="t" l="l"/>
              <a:pathLst>
                <a:path h="83431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34315"/>
                  </a:lnTo>
                  <a:lnTo>
                    <a:pt x="0" y="834315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881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6317195"/>
            <a:ext cx="18288000" cy="718213"/>
            <a:chOff x="0" y="0"/>
            <a:chExt cx="24384000" cy="957618"/>
          </a:xfrm>
        </p:grpSpPr>
        <p:grpSp>
          <p:nvGrpSpPr>
            <p:cNvPr name="Group 6" id="6"/>
            <p:cNvGrpSpPr/>
            <p:nvPr/>
          </p:nvGrpSpPr>
          <p:grpSpPr>
            <a:xfrm rot="-10800000">
              <a:off x="0" y="355958"/>
              <a:ext cx="24384000" cy="245702"/>
              <a:chOff x="0" y="0"/>
              <a:chExt cx="4816593" cy="4853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48534"/>
              </a:xfrm>
              <a:custGeom>
                <a:avLst/>
                <a:gdLst/>
                <a:ahLst/>
                <a:cxnLst/>
                <a:rect r="r" b="b" t="t" l="l"/>
                <a:pathLst>
                  <a:path h="48534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8534"/>
                    </a:lnTo>
                    <a:lnTo>
                      <a:pt x="0" y="48534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816593" cy="9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0" y="711916"/>
              <a:ext cx="24384000" cy="245702"/>
              <a:chOff x="0" y="0"/>
              <a:chExt cx="4816593" cy="4853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16592" cy="48534"/>
              </a:xfrm>
              <a:custGeom>
                <a:avLst/>
                <a:gdLst/>
                <a:ahLst/>
                <a:cxnLst/>
                <a:rect r="r" b="b" t="t" l="l"/>
                <a:pathLst>
                  <a:path h="48534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8534"/>
                    </a:lnTo>
                    <a:lnTo>
                      <a:pt x="0" y="48534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816593" cy="9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24384000" cy="245702"/>
              <a:chOff x="0" y="0"/>
              <a:chExt cx="4816593" cy="485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16592" cy="48534"/>
              </a:xfrm>
              <a:custGeom>
                <a:avLst/>
                <a:gdLst/>
                <a:ahLst/>
                <a:cxnLst/>
                <a:rect r="r" b="b" t="t" l="l"/>
                <a:pathLst>
                  <a:path h="48534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48534"/>
                    </a:lnTo>
                    <a:lnTo>
                      <a:pt x="0" y="48534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816593" cy="961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902929" y="-26369"/>
            <a:ext cx="1738711" cy="3042636"/>
            <a:chOff x="0" y="0"/>
            <a:chExt cx="457932" cy="8013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7932" cy="801353"/>
            </a:xfrm>
            <a:custGeom>
              <a:avLst/>
              <a:gdLst/>
              <a:ahLst/>
              <a:cxnLst/>
              <a:rect r="r" b="b" t="t" l="l"/>
              <a:pathLst>
                <a:path h="801353" w="457932">
                  <a:moveTo>
                    <a:pt x="0" y="0"/>
                  </a:moveTo>
                  <a:lnTo>
                    <a:pt x="457932" y="0"/>
                  </a:lnTo>
                  <a:lnTo>
                    <a:pt x="457932" y="801353"/>
                  </a:lnTo>
                  <a:lnTo>
                    <a:pt x="0" y="801353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57932" cy="848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2525669"/>
            <a:ext cx="10173845" cy="1821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b="true" sz="10400" spc="-624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짐 캐어 헬스 &amp; 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691355"/>
            <a:ext cx="10173845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 spc="-32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LX_ACADEMI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738870"/>
            <a:ext cx="10173845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 spc="-131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고영준, 박윤호, 김병욱, 어성준, 정준안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20195" y="1753903"/>
            <a:ext cx="4136705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 spc="-288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Third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1148" y="2698342"/>
            <a:ext cx="9392103" cy="2005965"/>
            <a:chOff x="0" y="0"/>
            <a:chExt cx="2568663" cy="5486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8663" cy="548615"/>
            </a:xfrm>
            <a:custGeom>
              <a:avLst/>
              <a:gdLst/>
              <a:ahLst/>
              <a:cxnLst/>
              <a:rect r="r" b="b" t="t" l="l"/>
              <a:pathLst>
                <a:path h="548615" w="2568663">
                  <a:moveTo>
                    <a:pt x="0" y="0"/>
                  </a:moveTo>
                  <a:lnTo>
                    <a:pt x="2568663" y="0"/>
                  </a:lnTo>
                  <a:lnTo>
                    <a:pt x="2568663" y="548615"/>
                  </a:lnTo>
                  <a:lnTo>
                    <a:pt x="0" y="548615"/>
                  </a:lnTo>
                  <a:close/>
                </a:path>
              </a:pathLst>
            </a:custGeom>
            <a:blipFill>
              <a:blip r:embed="rId2"/>
              <a:stretch>
                <a:fillRect l="0" t="-5131" r="0" b="-513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039102" y="5223229"/>
            <a:ext cx="8091398" cy="1169369"/>
            <a:chOff x="0" y="0"/>
            <a:chExt cx="3796117" cy="548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6117" cy="548615"/>
            </a:xfrm>
            <a:custGeom>
              <a:avLst/>
              <a:gdLst/>
              <a:ahLst/>
              <a:cxnLst/>
              <a:rect r="r" b="b" t="t" l="l"/>
              <a:pathLst>
                <a:path h="548615" w="3796117">
                  <a:moveTo>
                    <a:pt x="0" y="0"/>
                  </a:moveTo>
                  <a:lnTo>
                    <a:pt x="3796117" y="0"/>
                  </a:lnTo>
                  <a:lnTo>
                    <a:pt x="3796117" y="548615"/>
                  </a:lnTo>
                  <a:lnTo>
                    <a:pt x="0" y="548615"/>
                  </a:lnTo>
                  <a:close/>
                </a:path>
              </a:pathLst>
            </a:custGeom>
            <a:blipFill>
              <a:blip r:embed="rId3"/>
              <a:stretch>
                <a:fillRect l="-900" t="0" r="-90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1148" y="7459397"/>
            <a:ext cx="11402452" cy="2244941"/>
            <a:chOff x="0" y="0"/>
            <a:chExt cx="2786511" cy="5486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6511" cy="548615"/>
            </a:xfrm>
            <a:custGeom>
              <a:avLst/>
              <a:gdLst/>
              <a:ahLst/>
              <a:cxnLst/>
              <a:rect r="r" b="b" t="t" l="l"/>
              <a:pathLst>
                <a:path h="548615" w="2786511">
                  <a:moveTo>
                    <a:pt x="0" y="0"/>
                  </a:moveTo>
                  <a:lnTo>
                    <a:pt x="2786511" y="0"/>
                  </a:lnTo>
                  <a:lnTo>
                    <a:pt x="2786511" y="548615"/>
                  </a:lnTo>
                  <a:lnTo>
                    <a:pt x="0" y="548615"/>
                  </a:lnTo>
                  <a:close/>
                </a:path>
              </a:pathLst>
            </a:custGeom>
            <a:blipFill>
              <a:blip r:embed="rId4"/>
              <a:stretch>
                <a:fillRect l="-566" t="0" r="-566" b="0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2494818" y="4721682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494818" y="7016485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1756679" y="2087684"/>
            <a:ext cx="4187855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MachineController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41174" y="5214324"/>
            <a:ext cx="510325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DAO의 getMachineList(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95672" y="7843484"/>
            <a:ext cx="427120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mapper의 “getMachineList”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45071" y="2802467"/>
            <a:ext cx="6279461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(/explainMachine.do)요청 받음-&gt; String machineList(Model model)메서드 실행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GymMachineVO타입의 list = DAO의 getMachineList()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modle을 통해 html에서 list를 “data”라는 이름으로 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받을수 있게 함.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6468" y="814363"/>
            <a:ext cx="11697967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explainMachine.html에서 기구목록 나타내기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41600" y="6080028"/>
            <a:ext cx="6502400" cy="5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mapper에 있는 “getMachineList”쿼리문을 통해 GymMachineVO 타입을 담아둘 수 있는 List생성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820" y="3320589"/>
            <a:ext cx="12179780" cy="1108872"/>
            <a:chOff x="0" y="0"/>
            <a:chExt cx="6329248" cy="5762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29248" cy="576228"/>
            </a:xfrm>
            <a:custGeom>
              <a:avLst/>
              <a:gdLst/>
              <a:ahLst/>
              <a:cxnLst/>
              <a:rect r="r" b="b" t="t" l="l"/>
              <a:pathLst>
                <a:path h="576228" w="6329248">
                  <a:moveTo>
                    <a:pt x="0" y="0"/>
                  </a:moveTo>
                  <a:lnTo>
                    <a:pt x="6329248" y="0"/>
                  </a:lnTo>
                  <a:lnTo>
                    <a:pt x="6329248" y="576228"/>
                  </a:lnTo>
                  <a:lnTo>
                    <a:pt x="0" y="576228"/>
                  </a:lnTo>
                  <a:close/>
                </a:path>
              </a:pathLst>
            </a:custGeom>
            <a:blipFill>
              <a:blip r:embed="rId2"/>
              <a:stretch>
                <a:fillRect l="0" t="-5606" r="0" b="-560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01202" y="6426692"/>
            <a:ext cx="6528819" cy="2022247"/>
            <a:chOff x="0" y="0"/>
            <a:chExt cx="2731648" cy="84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31648" cy="846105"/>
            </a:xfrm>
            <a:custGeom>
              <a:avLst/>
              <a:gdLst/>
              <a:ahLst/>
              <a:cxnLst/>
              <a:rect r="r" b="b" t="t" l="l"/>
              <a:pathLst>
                <a:path h="846105" w="2731648">
                  <a:moveTo>
                    <a:pt x="0" y="0"/>
                  </a:moveTo>
                  <a:lnTo>
                    <a:pt x="2731648" y="0"/>
                  </a:lnTo>
                  <a:lnTo>
                    <a:pt x="2731648" y="846105"/>
                  </a:lnTo>
                  <a:lnTo>
                    <a:pt x="0" y="846105"/>
                  </a:lnTo>
                  <a:close/>
                </a:path>
              </a:pathLst>
            </a:custGeom>
            <a:blipFill>
              <a:blip r:embed="rId3"/>
              <a:stretch>
                <a:fillRect l="0" t="-6" r="0" b="-6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2777594" y="5700712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489259" y="9091877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2842716" y="3112626"/>
            <a:ext cx="4538989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html에서 추가화면으로 넘어가기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3305" y="6543465"/>
            <a:ext cx="707359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MachineController의 goTOMachineForm()실행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0062" y="3733855"/>
            <a:ext cx="4399592" cy="8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form action을 통해 “machine_form.do” 요청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loginuesr가 null이 아니고 user의 id가 1@1.com이면 누를수 있도록 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6468" y="833413"/>
            <a:ext cx="11697967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10"/>
              </a:lnSpc>
            </a:pPr>
            <a:r>
              <a:rPr lang="en-US" b="true" sz="6200" spc="-204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explainMachine.html 플러스버튼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0941" y="7061483"/>
            <a:ext cx="6502400" cy="5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machine_form.do 요청받음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추가화면인 machine_form.html로 이동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23846" y="1556928"/>
            <a:ext cx="6211443" cy="5820162"/>
            <a:chOff x="0" y="0"/>
            <a:chExt cx="2568663" cy="24068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8663" cy="2406853"/>
            </a:xfrm>
            <a:custGeom>
              <a:avLst/>
              <a:gdLst/>
              <a:ahLst/>
              <a:cxnLst/>
              <a:rect r="r" b="b" t="t" l="l"/>
              <a:pathLst>
                <a:path h="2406853" w="2568663">
                  <a:moveTo>
                    <a:pt x="0" y="0"/>
                  </a:moveTo>
                  <a:lnTo>
                    <a:pt x="2568663" y="0"/>
                  </a:lnTo>
                  <a:lnTo>
                    <a:pt x="2568663" y="2406853"/>
                  </a:lnTo>
                  <a:lnTo>
                    <a:pt x="0" y="2406853"/>
                  </a:lnTo>
                  <a:close/>
                </a:path>
              </a:pathLst>
            </a:custGeom>
            <a:blipFill>
              <a:blip r:embed="rId2"/>
              <a:stretch>
                <a:fillRect l="-383" t="0" r="-38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3252" y="7862534"/>
            <a:ext cx="9861248" cy="1114550"/>
            <a:chOff x="0" y="0"/>
            <a:chExt cx="4854002" cy="548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54002" cy="548615"/>
            </a:xfrm>
            <a:custGeom>
              <a:avLst/>
              <a:gdLst/>
              <a:ahLst/>
              <a:cxnLst/>
              <a:rect r="r" b="b" t="t" l="l"/>
              <a:pathLst>
                <a:path h="548615" w="4854002">
                  <a:moveTo>
                    <a:pt x="0" y="0"/>
                  </a:moveTo>
                  <a:lnTo>
                    <a:pt x="4854002" y="0"/>
                  </a:lnTo>
                  <a:lnTo>
                    <a:pt x="4854002" y="548615"/>
                  </a:lnTo>
                  <a:lnTo>
                    <a:pt x="0" y="548615"/>
                  </a:lnTo>
                  <a:close/>
                </a:path>
              </a:pathLst>
            </a:custGeom>
            <a:blipFill>
              <a:blip r:embed="rId3"/>
              <a:stretch>
                <a:fillRect l="0" t="-5851" r="0" b="-5851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2494818" y="7016485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870119" y="1703774"/>
            <a:ext cx="364643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machine_form.html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6963" y="7843484"/>
            <a:ext cx="588991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MachineController의 insertMachine()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2134" y="3197209"/>
            <a:ext cx="6502400" cy="29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form을 통해  저장버튼을 누르면 insertMachine.do 요청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6468" y="814363"/>
            <a:ext cx="11697967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machine_form.html(추가화면)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76963" y="8449909"/>
            <a:ext cx="6502400" cy="117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insertMachine.do 요청받음</a:t>
            </a:r>
          </a:p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입력받은 vo 값을 </a:t>
            </a:r>
          </a:p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DAO에 있는 insertMachine()에 입력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redirect를 통해 입력받은 DB를 저장한 “explainMachine.do”실행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525" y="2887255"/>
            <a:ext cx="9732953" cy="1491609"/>
            <a:chOff x="0" y="0"/>
            <a:chExt cx="2661882" cy="407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1882" cy="407943"/>
            </a:xfrm>
            <a:custGeom>
              <a:avLst/>
              <a:gdLst/>
              <a:ahLst/>
              <a:cxnLst/>
              <a:rect r="r" b="b" t="t" l="l"/>
              <a:pathLst>
                <a:path h="407943" w="2661882">
                  <a:moveTo>
                    <a:pt x="0" y="0"/>
                  </a:moveTo>
                  <a:lnTo>
                    <a:pt x="2661882" y="0"/>
                  </a:lnTo>
                  <a:lnTo>
                    <a:pt x="2661882" y="407943"/>
                  </a:lnTo>
                  <a:lnTo>
                    <a:pt x="0" y="407943"/>
                  </a:lnTo>
                  <a:close/>
                </a:path>
              </a:pathLst>
            </a:custGeom>
            <a:blipFill>
              <a:blip r:embed="rId2"/>
              <a:stretch>
                <a:fillRect l="0" t="-593" r="0" b="-59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80907" y="4974095"/>
            <a:ext cx="9649594" cy="1932858"/>
            <a:chOff x="0" y="0"/>
            <a:chExt cx="4527152" cy="906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27152" cy="906810"/>
            </a:xfrm>
            <a:custGeom>
              <a:avLst/>
              <a:gdLst/>
              <a:ahLst/>
              <a:cxnLst/>
              <a:rect r="r" b="b" t="t" l="l"/>
              <a:pathLst>
                <a:path h="906810" w="4527152">
                  <a:moveTo>
                    <a:pt x="0" y="0"/>
                  </a:moveTo>
                  <a:lnTo>
                    <a:pt x="4527152" y="0"/>
                  </a:lnTo>
                  <a:lnTo>
                    <a:pt x="4527152" y="906810"/>
                  </a:lnTo>
                  <a:lnTo>
                    <a:pt x="0" y="906810"/>
                  </a:lnTo>
                  <a:close/>
                </a:path>
              </a:pathLst>
            </a:custGeom>
            <a:blipFill>
              <a:blip r:embed="rId3"/>
              <a:stretch>
                <a:fillRect l="0" t="-2420" r="0" b="-242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2494818" y="4721682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494818" y="7016485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467602" y="2679292"/>
            <a:ext cx="691410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explainMachine.html의 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48" y="5124450"/>
            <a:ext cx="510325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explainMachine.html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56900" y="3287978"/>
            <a:ext cx="6502400" cy="8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machine_id를 입력받으면</a:t>
            </a:r>
          </a:p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“machine_edit_form.do?machineId=” + 입력받은 machine_id의 값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 주소로 이동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explainMachine.html에서 수정화면으로 넘어가기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500" y="5492750"/>
            <a:ext cx="6502400" cy="88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위 script에서 입력받을 machine_id= ${vo.machineId}</a:t>
            </a:r>
          </a:p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 a태그를 누르면 해당 machine_id를 입력받은 check()실행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=&gt;수정화면(machine_edit_form.html)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0991" y="2258871"/>
            <a:ext cx="8666344" cy="4565646"/>
            <a:chOff x="0" y="0"/>
            <a:chExt cx="2568663" cy="1353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8663" cy="1353236"/>
            </a:xfrm>
            <a:custGeom>
              <a:avLst/>
              <a:gdLst/>
              <a:ahLst/>
              <a:cxnLst/>
              <a:rect r="r" b="b" t="t" l="l"/>
              <a:pathLst>
                <a:path h="1353236" w="2568663">
                  <a:moveTo>
                    <a:pt x="0" y="0"/>
                  </a:moveTo>
                  <a:lnTo>
                    <a:pt x="2568663" y="0"/>
                  </a:lnTo>
                  <a:lnTo>
                    <a:pt x="2568663" y="1353236"/>
                  </a:lnTo>
                  <a:lnTo>
                    <a:pt x="0" y="1353236"/>
                  </a:lnTo>
                  <a:close/>
                </a:path>
              </a:pathLst>
            </a:custGeom>
            <a:blipFill>
              <a:blip r:embed="rId2"/>
              <a:stretch>
                <a:fillRect l="0" t="-64" r="0" b="-6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1148" y="7459397"/>
            <a:ext cx="9463661" cy="1765829"/>
            <a:chOff x="0" y="0"/>
            <a:chExt cx="2940208" cy="548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0208" cy="548615"/>
            </a:xfrm>
            <a:custGeom>
              <a:avLst/>
              <a:gdLst/>
              <a:ahLst/>
              <a:cxnLst/>
              <a:rect r="r" b="b" t="t" l="l"/>
              <a:pathLst>
                <a:path h="548615" w="2940208">
                  <a:moveTo>
                    <a:pt x="0" y="0"/>
                  </a:moveTo>
                  <a:lnTo>
                    <a:pt x="2940208" y="0"/>
                  </a:lnTo>
                  <a:lnTo>
                    <a:pt x="2940208" y="548615"/>
                  </a:lnTo>
                  <a:lnTo>
                    <a:pt x="0" y="548615"/>
                  </a:lnTo>
                  <a:close/>
                </a:path>
              </a:pathLst>
            </a:custGeom>
            <a:blipFill>
              <a:blip r:embed="rId3"/>
              <a:stretch>
                <a:fillRect l="-775" t="0" r="-775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2494818" y="7016485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298104" y="2679292"/>
            <a:ext cx="408514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machine_edit_form.html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0075" y="7843484"/>
            <a:ext cx="5674237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MachineController의 updateMachine()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075" y="3227466"/>
            <a:ext cx="6502400" cy="5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Thymeleaf를 통해 선택한 machine_id의 정보 가지고 옴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form을 통해 updateMachine.do 요청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6468" y="814363"/>
            <a:ext cx="11697967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machine_edit_form.html(수정화면)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79446" y="8392759"/>
            <a:ext cx="5387431" cy="147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updateMachine.do 요청받음</a:t>
            </a:r>
          </a:p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입력받은 GymMachineVO 타입의 vo를</a:t>
            </a:r>
          </a:p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DAO의 updateMachine()에 입력시켜 실행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redirect를 통해 변경된 DB가 입력된 explainMachine화면이 나오게 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8984" y="2887255"/>
            <a:ext cx="9059675" cy="981024"/>
            <a:chOff x="0" y="0"/>
            <a:chExt cx="3767318" cy="407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7318" cy="407943"/>
            </a:xfrm>
            <a:custGeom>
              <a:avLst/>
              <a:gdLst/>
              <a:ahLst/>
              <a:cxnLst/>
              <a:rect r="r" b="b" t="t" l="l"/>
              <a:pathLst>
                <a:path h="407943" w="3767318">
                  <a:moveTo>
                    <a:pt x="0" y="0"/>
                  </a:moveTo>
                  <a:lnTo>
                    <a:pt x="3767318" y="0"/>
                  </a:lnTo>
                  <a:lnTo>
                    <a:pt x="3767318" y="407943"/>
                  </a:lnTo>
                  <a:lnTo>
                    <a:pt x="0" y="407943"/>
                  </a:lnTo>
                  <a:close/>
                </a:path>
              </a:pathLst>
            </a:custGeom>
            <a:blipFill>
              <a:blip r:embed="rId2"/>
              <a:stretch>
                <a:fillRect l="-1667" t="0" r="-166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42997" y="4974095"/>
            <a:ext cx="11387504" cy="2868805"/>
            <a:chOff x="0" y="0"/>
            <a:chExt cx="6663945" cy="1678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63944" cy="1678819"/>
            </a:xfrm>
            <a:custGeom>
              <a:avLst/>
              <a:gdLst/>
              <a:ahLst/>
              <a:cxnLst/>
              <a:rect r="r" b="b" t="t" l="l"/>
              <a:pathLst>
                <a:path h="1678819" w="6663944">
                  <a:moveTo>
                    <a:pt x="0" y="0"/>
                  </a:moveTo>
                  <a:lnTo>
                    <a:pt x="6663944" y="0"/>
                  </a:lnTo>
                  <a:lnTo>
                    <a:pt x="6663944" y="1678819"/>
                  </a:lnTo>
                  <a:lnTo>
                    <a:pt x="0" y="1678819"/>
                  </a:lnTo>
                  <a:close/>
                </a:path>
              </a:pathLst>
            </a:custGeom>
            <a:blipFill>
              <a:blip r:embed="rId3"/>
              <a:stretch>
                <a:fillRect l="-894" t="0" r="-894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2523393" y="4721682"/>
            <a:ext cx="14372060" cy="0"/>
          </a:xfrm>
          <a:prstGeom prst="line">
            <a:avLst/>
          </a:prstGeom>
          <a:ln cap="flat" w="9525">
            <a:solidFill>
              <a:srgbClr val="DFD9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467602" y="2679292"/>
            <a:ext cx="691410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DAO의 updateMachine()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1774" y="5124450"/>
            <a:ext cx="510325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24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mapper의 “updateMachine”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56900" y="3287978"/>
            <a:ext cx="6502400" cy="5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machineInfo를 입력받음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입력받은 machineInfo의 값을 “updateMachine”에 입력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machine_edit_form.html(수정화면)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2206" y="5902325"/>
            <a:ext cx="6502400" cy="58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해당 값이 null이 아닐 때만 그 칼럼을 SET 목록에 포함</a:t>
            </a:r>
          </a:p>
          <a:p>
            <a:pPr algn="l" marL="0" indent="0" lvl="0">
              <a:lnSpc>
                <a:spcPts val="2373"/>
              </a:lnSpc>
            </a:pPr>
            <a:r>
              <a:rPr lang="en-US" sz="1695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=&gt; 내부가 null값이 아니면 앞에 set을 붙여줌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21717" y="2258248"/>
            <a:ext cx="6352042" cy="1929274"/>
          </a:xfrm>
          <a:custGeom>
            <a:avLst/>
            <a:gdLst/>
            <a:ahLst/>
            <a:cxnLst/>
            <a:rect r="r" b="b" t="t" l="l"/>
            <a:pathLst>
              <a:path h="1929274" w="6352042">
                <a:moveTo>
                  <a:pt x="0" y="0"/>
                </a:moveTo>
                <a:lnTo>
                  <a:pt x="6352042" y="0"/>
                </a:lnTo>
                <a:lnTo>
                  <a:pt x="6352042" y="1929274"/>
                </a:lnTo>
                <a:lnTo>
                  <a:pt x="0" y="192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6700" y="2882520"/>
            <a:ext cx="5285442" cy="744160"/>
          </a:xfrm>
          <a:custGeom>
            <a:avLst/>
            <a:gdLst/>
            <a:ahLst/>
            <a:cxnLst/>
            <a:rect r="r" b="b" t="t" l="l"/>
            <a:pathLst>
              <a:path h="744160" w="5285442">
                <a:moveTo>
                  <a:pt x="0" y="0"/>
                </a:moveTo>
                <a:lnTo>
                  <a:pt x="5285442" y="0"/>
                </a:lnTo>
                <a:lnTo>
                  <a:pt x="5285442" y="744160"/>
                </a:lnTo>
                <a:lnTo>
                  <a:pt x="0" y="744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7935218" y="2882520"/>
            <a:ext cx="680730" cy="68073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4864" y="394194"/>
            <a:ext cx="1061836" cy="1161836"/>
            <a:chOff x="0" y="0"/>
            <a:chExt cx="279661" cy="305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9661" cy="305998"/>
            </a:xfrm>
            <a:custGeom>
              <a:avLst/>
              <a:gdLst/>
              <a:ahLst/>
              <a:cxnLst/>
              <a:rect r="r" b="b" t="t" l="l"/>
              <a:pathLst>
                <a:path h="305998" w="279661">
                  <a:moveTo>
                    <a:pt x="0" y="0"/>
                  </a:moveTo>
                  <a:lnTo>
                    <a:pt x="279661" y="0"/>
                  </a:lnTo>
                  <a:lnTo>
                    <a:pt x="279661" y="305998"/>
                  </a:lnTo>
                  <a:lnTo>
                    <a:pt x="0" y="305998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9661" cy="353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1872" y="5771414"/>
            <a:ext cx="8543453" cy="4175613"/>
          </a:xfrm>
          <a:custGeom>
            <a:avLst/>
            <a:gdLst/>
            <a:ahLst/>
            <a:cxnLst/>
            <a:rect r="r" b="b" t="t" l="l"/>
            <a:pathLst>
              <a:path h="4175613" w="8543453">
                <a:moveTo>
                  <a:pt x="0" y="0"/>
                </a:moveTo>
                <a:lnTo>
                  <a:pt x="8543453" y="0"/>
                </a:lnTo>
                <a:lnTo>
                  <a:pt x="8543453" y="4175613"/>
                </a:lnTo>
                <a:lnTo>
                  <a:pt x="0" y="4175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53662" y="6269514"/>
            <a:ext cx="1887538" cy="863448"/>
          </a:xfrm>
          <a:custGeom>
            <a:avLst/>
            <a:gdLst/>
            <a:ahLst/>
            <a:cxnLst/>
            <a:rect r="r" b="b" t="t" l="l"/>
            <a:pathLst>
              <a:path h="863448" w="1887538">
                <a:moveTo>
                  <a:pt x="0" y="0"/>
                </a:moveTo>
                <a:lnTo>
                  <a:pt x="1887538" y="0"/>
                </a:lnTo>
                <a:lnTo>
                  <a:pt x="1887538" y="863448"/>
                </a:lnTo>
                <a:lnTo>
                  <a:pt x="0" y="86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2625">
            <a:off x="10253662" y="8325135"/>
            <a:ext cx="1887538" cy="933165"/>
          </a:xfrm>
          <a:custGeom>
            <a:avLst/>
            <a:gdLst/>
            <a:ahLst/>
            <a:cxnLst/>
            <a:rect r="r" b="b" t="t" l="l"/>
            <a:pathLst>
              <a:path h="933165" w="1887538">
                <a:moveTo>
                  <a:pt x="0" y="0"/>
                </a:moveTo>
                <a:lnTo>
                  <a:pt x="1887538" y="0"/>
                </a:lnTo>
                <a:lnTo>
                  <a:pt x="1887538" y="933165"/>
                </a:lnTo>
                <a:lnTo>
                  <a:pt x="0" y="933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12533" y="5650389"/>
            <a:ext cx="4278002" cy="1973229"/>
          </a:xfrm>
          <a:custGeom>
            <a:avLst/>
            <a:gdLst/>
            <a:ahLst/>
            <a:cxnLst/>
            <a:rect r="r" b="b" t="t" l="l"/>
            <a:pathLst>
              <a:path h="1973229" w="4278002">
                <a:moveTo>
                  <a:pt x="0" y="0"/>
                </a:moveTo>
                <a:lnTo>
                  <a:pt x="4278002" y="0"/>
                </a:lnTo>
                <a:lnTo>
                  <a:pt x="4278002" y="1973229"/>
                </a:lnTo>
                <a:lnTo>
                  <a:pt x="0" y="19732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69896" y="8163664"/>
            <a:ext cx="4320639" cy="1936837"/>
          </a:xfrm>
          <a:custGeom>
            <a:avLst/>
            <a:gdLst/>
            <a:ahLst/>
            <a:cxnLst/>
            <a:rect r="r" b="b" t="t" l="l"/>
            <a:pathLst>
              <a:path h="1936837" w="4320639">
                <a:moveTo>
                  <a:pt x="0" y="0"/>
                </a:moveTo>
                <a:lnTo>
                  <a:pt x="4320639" y="0"/>
                </a:lnTo>
                <a:lnTo>
                  <a:pt x="4320639" y="1936837"/>
                </a:lnTo>
                <a:lnTo>
                  <a:pt x="0" y="19368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09" t="0" r="-1112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0276" y="543565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3270" y="670422"/>
            <a:ext cx="15544109" cy="65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1"/>
              </a:lnSpc>
            </a:pPr>
            <a:r>
              <a:rPr lang="en-US" b="true" sz="4649" spc="-153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appointmentHome.do&lt;개인 PT신청 홈&gt;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5318" y="4290669"/>
            <a:ext cx="16944964" cy="123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ReservationController 클래스가 @Controller로 지정되어 있으며, 메소드가 String을 반환했을때 반환 값은 view 이름으로 인식됩니다. </a:t>
            </a:r>
          </a:p>
          <a:p>
            <a:pPr algn="ctr">
              <a:lnSpc>
                <a:spcPts val="3319"/>
              </a:lnSpc>
            </a:pPr>
            <a:r>
              <a:rPr lang="en-US" sz="237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appointmentHome()메소드는 appointmentHome.html 이라는 뷰를 반환합니다.</a:t>
            </a:r>
          </a:p>
          <a:p>
            <a:pPr algn="ctr">
              <a:lnSpc>
                <a:spcPts val="331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410284" y="9344025"/>
            <a:ext cx="4388431" cy="38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reservation.do로 요청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35218" y="7218687"/>
            <a:ext cx="4388431" cy="38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reservationDashboard.do로 요청</a:t>
            </a: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12458351" y="6360873"/>
            <a:ext cx="680730" cy="68073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12517008" y="8451353"/>
            <a:ext cx="680730" cy="68073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3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197283" y="1799501"/>
            <a:ext cx="3315250" cy="4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2634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ReservationController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4864" y="394194"/>
            <a:ext cx="1061836" cy="1161836"/>
            <a:chOff x="0" y="0"/>
            <a:chExt cx="279661" cy="30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661" cy="305998"/>
            </a:xfrm>
            <a:custGeom>
              <a:avLst/>
              <a:gdLst/>
              <a:ahLst/>
              <a:cxnLst/>
              <a:rect r="r" b="b" t="t" l="l"/>
              <a:pathLst>
                <a:path h="305998" w="279661">
                  <a:moveTo>
                    <a:pt x="0" y="0"/>
                  </a:moveTo>
                  <a:lnTo>
                    <a:pt x="279661" y="0"/>
                  </a:lnTo>
                  <a:lnTo>
                    <a:pt x="279661" y="305998"/>
                  </a:lnTo>
                  <a:lnTo>
                    <a:pt x="0" y="305998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9661" cy="353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8894" y="2347546"/>
            <a:ext cx="10308006" cy="504882"/>
          </a:xfrm>
          <a:custGeom>
            <a:avLst/>
            <a:gdLst/>
            <a:ahLst/>
            <a:cxnLst/>
            <a:rect r="r" b="b" t="t" l="l"/>
            <a:pathLst>
              <a:path h="504882" w="10308006">
                <a:moveTo>
                  <a:pt x="0" y="0"/>
                </a:moveTo>
                <a:lnTo>
                  <a:pt x="10308006" y="0"/>
                </a:lnTo>
                <a:lnTo>
                  <a:pt x="10308006" y="504882"/>
                </a:lnTo>
                <a:lnTo>
                  <a:pt x="0" y="50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4255" y="4237050"/>
            <a:ext cx="7952090" cy="2693771"/>
          </a:xfrm>
          <a:custGeom>
            <a:avLst/>
            <a:gdLst/>
            <a:ahLst/>
            <a:cxnLst/>
            <a:rect r="r" b="b" t="t" l="l"/>
            <a:pathLst>
              <a:path h="2693771" w="7952090">
                <a:moveTo>
                  <a:pt x="0" y="0"/>
                </a:moveTo>
                <a:lnTo>
                  <a:pt x="7952090" y="0"/>
                </a:lnTo>
                <a:lnTo>
                  <a:pt x="7952090" y="2693771"/>
                </a:lnTo>
                <a:lnTo>
                  <a:pt x="0" y="269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8671" y="3792313"/>
            <a:ext cx="6015468" cy="1055345"/>
          </a:xfrm>
          <a:custGeom>
            <a:avLst/>
            <a:gdLst/>
            <a:ahLst/>
            <a:cxnLst/>
            <a:rect r="r" b="b" t="t" l="l"/>
            <a:pathLst>
              <a:path h="1055345" w="6015468">
                <a:moveTo>
                  <a:pt x="0" y="0"/>
                </a:moveTo>
                <a:lnTo>
                  <a:pt x="6015468" y="0"/>
                </a:lnTo>
                <a:lnTo>
                  <a:pt x="6015468" y="1055346"/>
                </a:lnTo>
                <a:lnTo>
                  <a:pt x="0" y="1055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8671" y="6203533"/>
            <a:ext cx="7011848" cy="804638"/>
          </a:xfrm>
          <a:custGeom>
            <a:avLst/>
            <a:gdLst/>
            <a:ahLst/>
            <a:cxnLst/>
            <a:rect r="r" b="b" t="t" l="l"/>
            <a:pathLst>
              <a:path h="804638" w="7011848">
                <a:moveTo>
                  <a:pt x="0" y="0"/>
                </a:moveTo>
                <a:lnTo>
                  <a:pt x="7011848" y="0"/>
                </a:lnTo>
                <a:lnTo>
                  <a:pt x="7011848" y="804638"/>
                </a:lnTo>
                <a:lnTo>
                  <a:pt x="0" y="804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8091" y="8312981"/>
            <a:ext cx="16861209" cy="674448"/>
          </a:xfrm>
          <a:custGeom>
            <a:avLst/>
            <a:gdLst/>
            <a:ahLst/>
            <a:cxnLst/>
            <a:rect r="r" b="b" t="t" l="l"/>
            <a:pathLst>
              <a:path h="674448" w="16861209">
                <a:moveTo>
                  <a:pt x="0" y="0"/>
                </a:moveTo>
                <a:lnTo>
                  <a:pt x="16861209" y="0"/>
                </a:lnTo>
                <a:lnTo>
                  <a:pt x="16861209" y="674449"/>
                </a:lnTo>
                <a:lnTo>
                  <a:pt x="0" y="674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0276" y="543565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3270" y="670422"/>
            <a:ext cx="15544109" cy="65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1"/>
              </a:lnSpc>
            </a:pPr>
            <a:r>
              <a:rPr lang="en-US" b="true" sz="4649" spc="-153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reservation.do &lt;예약페이지&gt;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864" y="7704947"/>
            <a:ext cx="3006787" cy="37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2"/>
              </a:lnSpc>
              <a:spcBef>
                <a:spcPct val="0"/>
              </a:spcBef>
            </a:pPr>
            <a:r>
              <a:rPr lang="en-US" sz="2165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mapper-reservation.xml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8671" y="3262003"/>
            <a:ext cx="2482329" cy="34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1972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ReservationController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148" y="5536311"/>
            <a:ext cx="2605252" cy="35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GymAppointmentDAO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4864" y="1807331"/>
            <a:ext cx="1736039" cy="31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1827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reservation.html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84783" y="3008197"/>
            <a:ext cx="10604500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사용자가 예약정보를 입력한 후 제출하면 reservationInsert.do 경로로 post방식으로 데이터가 전송됨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363075" y="4979289"/>
            <a:ext cx="10604500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사용자가 예약정보를 입력한 후 제출하면 reservationInsert.do 경로로 post방식으로 데이터가 전송됨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116238" y="7157451"/>
            <a:ext cx="10604500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폼에 입력된 정보가 각 vo(이름, 이메일, 등)객체 안에 들어온다.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6700" y="9168405"/>
            <a:ext cx="13104601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VO</a:t>
            </a: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객체에서 값을 꺼내와서 appointment 테이블에 넣습니다.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590" y="7032067"/>
            <a:ext cx="6502400" cy="1514422"/>
          </a:xfrm>
          <a:custGeom>
            <a:avLst/>
            <a:gdLst/>
            <a:ahLst/>
            <a:cxnLst/>
            <a:rect r="r" b="b" t="t" l="l"/>
            <a:pathLst>
              <a:path h="1514422" w="6502400">
                <a:moveTo>
                  <a:pt x="0" y="0"/>
                </a:moveTo>
                <a:lnTo>
                  <a:pt x="6502400" y="0"/>
                </a:lnTo>
                <a:lnTo>
                  <a:pt x="6502400" y="1514422"/>
                </a:lnTo>
                <a:lnTo>
                  <a:pt x="0" y="151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413" y="6572020"/>
            <a:ext cx="4457700" cy="294618"/>
          </a:xfrm>
          <a:custGeom>
            <a:avLst/>
            <a:gdLst/>
            <a:ahLst/>
            <a:cxnLst/>
            <a:rect r="r" b="b" t="t" l="l"/>
            <a:pathLst>
              <a:path h="294618" w="4457700">
                <a:moveTo>
                  <a:pt x="0" y="0"/>
                </a:moveTo>
                <a:lnTo>
                  <a:pt x="4457700" y="0"/>
                </a:lnTo>
                <a:lnTo>
                  <a:pt x="4457700" y="294618"/>
                </a:lnTo>
                <a:lnTo>
                  <a:pt x="0" y="294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2629" y="3636419"/>
            <a:ext cx="3980475" cy="1219151"/>
          </a:xfrm>
          <a:custGeom>
            <a:avLst/>
            <a:gdLst/>
            <a:ahLst/>
            <a:cxnLst/>
            <a:rect r="r" b="b" t="t" l="l"/>
            <a:pathLst>
              <a:path h="1219151" w="3980475">
                <a:moveTo>
                  <a:pt x="0" y="0"/>
                </a:moveTo>
                <a:lnTo>
                  <a:pt x="3980475" y="0"/>
                </a:lnTo>
                <a:lnTo>
                  <a:pt x="3980475" y="1219151"/>
                </a:lnTo>
                <a:lnTo>
                  <a:pt x="0" y="12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2629" y="2233773"/>
            <a:ext cx="4761200" cy="1155631"/>
          </a:xfrm>
          <a:custGeom>
            <a:avLst/>
            <a:gdLst/>
            <a:ahLst/>
            <a:cxnLst/>
            <a:rect r="r" b="b" t="t" l="l"/>
            <a:pathLst>
              <a:path h="1155631" w="4761200">
                <a:moveTo>
                  <a:pt x="0" y="0"/>
                </a:moveTo>
                <a:lnTo>
                  <a:pt x="4761201" y="0"/>
                </a:lnTo>
                <a:lnTo>
                  <a:pt x="4761201" y="1155631"/>
                </a:lnTo>
                <a:lnTo>
                  <a:pt x="0" y="1155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8413" y="6212855"/>
            <a:ext cx="5953533" cy="278202"/>
          </a:xfrm>
          <a:custGeom>
            <a:avLst/>
            <a:gdLst/>
            <a:ahLst/>
            <a:cxnLst/>
            <a:rect r="r" b="b" t="t" l="l"/>
            <a:pathLst>
              <a:path h="278202" w="5953533">
                <a:moveTo>
                  <a:pt x="0" y="0"/>
                </a:moveTo>
                <a:lnTo>
                  <a:pt x="5953533" y="0"/>
                </a:lnTo>
                <a:lnTo>
                  <a:pt x="5953533" y="278202"/>
                </a:lnTo>
                <a:lnTo>
                  <a:pt x="0" y="278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21463" y="3893451"/>
            <a:ext cx="6536950" cy="999769"/>
          </a:xfrm>
          <a:custGeom>
            <a:avLst/>
            <a:gdLst/>
            <a:ahLst/>
            <a:cxnLst/>
            <a:rect r="r" b="b" t="t" l="l"/>
            <a:pathLst>
              <a:path h="999769" w="6536950">
                <a:moveTo>
                  <a:pt x="0" y="0"/>
                </a:moveTo>
                <a:lnTo>
                  <a:pt x="6536950" y="0"/>
                </a:lnTo>
                <a:lnTo>
                  <a:pt x="6536950" y="999768"/>
                </a:lnTo>
                <a:lnTo>
                  <a:pt x="0" y="999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21463" y="2330054"/>
            <a:ext cx="6211797" cy="963069"/>
          </a:xfrm>
          <a:custGeom>
            <a:avLst/>
            <a:gdLst/>
            <a:ahLst/>
            <a:cxnLst/>
            <a:rect r="r" b="b" t="t" l="l"/>
            <a:pathLst>
              <a:path h="963069" w="6211797">
                <a:moveTo>
                  <a:pt x="0" y="0"/>
                </a:moveTo>
                <a:lnTo>
                  <a:pt x="6211797" y="0"/>
                </a:lnTo>
                <a:lnTo>
                  <a:pt x="6211797" y="963069"/>
                </a:lnTo>
                <a:lnTo>
                  <a:pt x="0" y="963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34025" y="7214918"/>
            <a:ext cx="3303993" cy="264319"/>
          </a:xfrm>
          <a:custGeom>
            <a:avLst/>
            <a:gdLst/>
            <a:ahLst/>
            <a:cxnLst/>
            <a:rect r="r" b="b" t="t" l="l"/>
            <a:pathLst>
              <a:path h="264319" w="3303993">
                <a:moveTo>
                  <a:pt x="0" y="0"/>
                </a:moveTo>
                <a:lnTo>
                  <a:pt x="3303993" y="0"/>
                </a:lnTo>
                <a:lnTo>
                  <a:pt x="3303993" y="264319"/>
                </a:lnTo>
                <a:lnTo>
                  <a:pt x="0" y="264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81745" y="5013012"/>
            <a:ext cx="680730" cy="6807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480699" y="6351956"/>
            <a:ext cx="3141360" cy="1506131"/>
          </a:xfrm>
          <a:custGeom>
            <a:avLst/>
            <a:gdLst/>
            <a:ahLst/>
            <a:cxnLst/>
            <a:rect r="r" b="b" t="t" l="l"/>
            <a:pathLst>
              <a:path h="1506131" w="3141360">
                <a:moveTo>
                  <a:pt x="0" y="0"/>
                </a:moveTo>
                <a:lnTo>
                  <a:pt x="3141360" y="0"/>
                </a:lnTo>
                <a:lnTo>
                  <a:pt x="3141360" y="1506131"/>
                </a:lnTo>
                <a:lnTo>
                  <a:pt x="0" y="1506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5400000">
            <a:off x="9586997" y="7671898"/>
            <a:ext cx="680730" cy="68073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5906113" y="3212721"/>
            <a:ext cx="680730" cy="6807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7782" y="304194"/>
            <a:ext cx="1061836" cy="1161836"/>
            <a:chOff x="0" y="0"/>
            <a:chExt cx="279661" cy="305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9661" cy="305998"/>
            </a:xfrm>
            <a:custGeom>
              <a:avLst/>
              <a:gdLst/>
              <a:ahLst/>
              <a:cxnLst/>
              <a:rect r="r" b="b" t="t" l="l"/>
              <a:pathLst>
                <a:path h="305998" w="279661">
                  <a:moveTo>
                    <a:pt x="0" y="0"/>
                  </a:moveTo>
                  <a:lnTo>
                    <a:pt x="279661" y="0"/>
                  </a:lnTo>
                  <a:lnTo>
                    <a:pt x="279661" y="305998"/>
                  </a:lnTo>
                  <a:lnTo>
                    <a:pt x="0" y="305998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79661" cy="353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944126" y="8317607"/>
            <a:ext cx="4396761" cy="1235344"/>
          </a:xfrm>
          <a:custGeom>
            <a:avLst/>
            <a:gdLst/>
            <a:ahLst/>
            <a:cxnLst/>
            <a:rect r="r" b="b" t="t" l="l"/>
            <a:pathLst>
              <a:path h="1235344" w="4396761">
                <a:moveTo>
                  <a:pt x="0" y="0"/>
                </a:moveTo>
                <a:lnTo>
                  <a:pt x="4396762" y="0"/>
                </a:lnTo>
                <a:lnTo>
                  <a:pt x="4396762" y="1235344"/>
                </a:lnTo>
                <a:lnTo>
                  <a:pt x="0" y="1235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22976" y="8887654"/>
            <a:ext cx="9280257" cy="122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Model객체는 Reservation컨트롤러에서 생성된 데이터를  dashboard.html로 전달할 때 사용하며</a:t>
            </a:r>
          </a:p>
          <a:p>
            <a:pPr algn="ctr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addAttribute(String name, Object value) : value 객체를 name 이름으로 추가해줌</a:t>
            </a:r>
          </a:p>
          <a:p>
            <a:pPr algn="ctr"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                                                                               : View에서 name으로 지정된 value를 사용</a:t>
            </a:r>
          </a:p>
          <a:p>
            <a:pPr algn="ctr">
              <a:lnSpc>
                <a:spcPts val="2461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21109" y="39997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86023" y="598942"/>
            <a:ext cx="15544109" cy="65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1"/>
              </a:lnSpc>
            </a:pPr>
            <a:r>
              <a:rPr lang="en-US" b="true" sz="4649" spc="-153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reservationDashboard.do&lt;대시보드&gt;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2629" y="4979289"/>
            <a:ext cx="2316361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목적에 맞춰 쿼리문을 작성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80425" y="3399597"/>
            <a:ext cx="6888610" cy="37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  <a:spcBef>
                <a:spcPct val="0"/>
              </a:spcBef>
            </a:pPr>
            <a:r>
              <a:rPr lang="en-US" sz="216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sqlsession의 selectone메소드로 DB에서 데이터를 가져온다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4136" y="1702555"/>
            <a:ext cx="3350884" cy="369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097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mapper-reservation.xml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52826" y="1745837"/>
            <a:ext cx="2605252" cy="35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2"/>
              </a:lnSpc>
              <a:spcBef>
                <a:spcPct val="0"/>
              </a:spcBef>
            </a:pPr>
            <a:r>
              <a:rPr lang="en-US" sz="205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GymAppointmentDAO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48413" y="5785936"/>
            <a:ext cx="2482329" cy="34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1972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ReservationController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00895" y="7915237"/>
            <a:ext cx="7077371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페이지네이션을 구현하기 위해  접수대기와 접수완료수를 합한 개수를 구함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04500" y="9610101"/>
            <a:ext cx="7077371" cy="29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접수대기합산 값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736" y="273169"/>
            <a:ext cx="1076964" cy="1419698"/>
            <a:chOff x="0" y="0"/>
            <a:chExt cx="283645" cy="373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645" cy="373912"/>
            </a:xfrm>
            <a:custGeom>
              <a:avLst/>
              <a:gdLst/>
              <a:ahLst/>
              <a:cxnLst/>
              <a:rect r="r" b="b" t="t" l="l"/>
              <a:pathLst>
                <a:path h="373912" w="283645">
                  <a:moveTo>
                    <a:pt x="0" y="0"/>
                  </a:moveTo>
                  <a:lnTo>
                    <a:pt x="283645" y="0"/>
                  </a:lnTo>
                  <a:lnTo>
                    <a:pt x="283645" y="373912"/>
                  </a:lnTo>
                  <a:lnTo>
                    <a:pt x="0" y="373912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645" cy="42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7959" y="2944212"/>
            <a:ext cx="8466857" cy="1238278"/>
          </a:xfrm>
          <a:custGeom>
            <a:avLst/>
            <a:gdLst/>
            <a:ahLst/>
            <a:cxnLst/>
            <a:rect r="r" b="b" t="t" l="l"/>
            <a:pathLst>
              <a:path h="1238278" w="8466857">
                <a:moveTo>
                  <a:pt x="0" y="0"/>
                </a:moveTo>
                <a:lnTo>
                  <a:pt x="8466857" y="0"/>
                </a:lnTo>
                <a:lnTo>
                  <a:pt x="8466857" y="1238278"/>
                </a:lnTo>
                <a:lnTo>
                  <a:pt x="0" y="123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67800" y="2350741"/>
            <a:ext cx="8953719" cy="3132750"/>
          </a:xfrm>
          <a:custGeom>
            <a:avLst/>
            <a:gdLst/>
            <a:ahLst/>
            <a:cxnLst/>
            <a:rect r="r" b="b" t="t" l="l"/>
            <a:pathLst>
              <a:path h="3132750" w="8953719">
                <a:moveTo>
                  <a:pt x="0" y="0"/>
                </a:moveTo>
                <a:lnTo>
                  <a:pt x="8953719" y="0"/>
                </a:lnTo>
                <a:lnTo>
                  <a:pt x="8953719" y="3132750"/>
                </a:lnTo>
                <a:lnTo>
                  <a:pt x="0" y="313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31585" y="6498899"/>
            <a:ext cx="8724029" cy="2082862"/>
          </a:xfrm>
          <a:custGeom>
            <a:avLst/>
            <a:gdLst/>
            <a:ahLst/>
            <a:cxnLst/>
            <a:rect r="r" b="b" t="t" l="l"/>
            <a:pathLst>
              <a:path h="2082862" w="8724029">
                <a:moveTo>
                  <a:pt x="0" y="0"/>
                </a:moveTo>
                <a:lnTo>
                  <a:pt x="8724030" y="0"/>
                </a:lnTo>
                <a:lnTo>
                  <a:pt x="8724030" y="2082862"/>
                </a:lnTo>
                <a:lnTo>
                  <a:pt x="0" y="2082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8651" y="5817584"/>
            <a:ext cx="5336478" cy="1140984"/>
          </a:xfrm>
          <a:custGeom>
            <a:avLst/>
            <a:gdLst/>
            <a:ahLst/>
            <a:cxnLst/>
            <a:rect r="r" b="b" t="t" l="l"/>
            <a:pathLst>
              <a:path h="1140984" w="5336478">
                <a:moveTo>
                  <a:pt x="0" y="0"/>
                </a:moveTo>
                <a:lnTo>
                  <a:pt x="5336479" y="0"/>
                </a:lnTo>
                <a:lnTo>
                  <a:pt x="5336479" y="1140984"/>
                </a:lnTo>
                <a:lnTo>
                  <a:pt x="0" y="1140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8651" y="7905222"/>
            <a:ext cx="5487482" cy="1353078"/>
          </a:xfrm>
          <a:custGeom>
            <a:avLst/>
            <a:gdLst/>
            <a:ahLst/>
            <a:cxnLst/>
            <a:rect r="r" b="b" t="t" l="l"/>
            <a:pathLst>
              <a:path h="1353078" w="5487482">
                <a:moveTo>
                  <a:pt x="0" y="0"/>
                </a:moveTo>
                <a:lnTo>
                  <a:pt x="5487482" y="0"/>
                </a:lnTo>
                <a:lnTo>
                  <a:pt x="5487482" y="1353078"/>
                </a:lnTo>
                <a:lnTo>
                  <a:pt x="0" y="13530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7105" y="543565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1352" y="678328"/>
            <a:ext cx="12357145" cy="65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1"/>
              </a:lnSpc>
            </a:pPr>
            <a:r>
              <a:rPr lang="en-US" b="true" sz="4649" spc="-153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reservationDashboard.do &lt;관리자 대시보드&gt;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6625" y="2093232"/>
            <a:ext cx="4397198" cy="622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60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관리자 아이디로 접속시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6625" y="4372990"/>
            <a:ext cx="8050550" cy="58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이메일이 1@1(관리자 아이디) 만이 이 내용을 볼수 있다. status값의 default값은 null이며</a:t>
            </a:r>
          </a:p>
          <a:p>
            <a:pPr algn="ctr">
              <a:lnSpc>
                <a:spcPts val="2373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접수버튼을 클릭하면 /completeReservation 호출됨.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7105" y="5101461"/>
            <a:ext cx="4412089" cy="60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5"/>
              </a:lnSpc>
              <a:spcBef>
                <a:spcPct val="0"/>
              </a:spcBef>
            </a:pPr>
            <a:r>
              <a:rPr lang="en-US" sz="3468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/completeReservation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541517" y="7151975"/>
            <a:ext cx="8369004" cy="92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"/>
              </a:lnSpc>
            </a:pPr>
            <a:r>
              <a:rPr lang="en-US" sz="1762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id가 updateAppStatus인 status1의 값을 수정할수있는 쿼리를 작성함.</a:t>
            </a:r>
          </a:p>
          <a:p>
            <a:pPr algn="ctr">
              <a:lnSpc>
                <a:spcPts val="2466"/>
              </a:lnSpc>
            </a:pPr>
            <a:r>
              <a:rPr lang="en-US" sz="1762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파라미터는 Map이므로 #{id}, #{status1}으로 접근함 </a:t>
            </a:r>
          </a:p>
          <a:p>
            <a:pPr algn="ctr">
              <a:lnSpc>
                <a:spcPts val="2466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9324975"/>
            <a:ext cx="8198066" cy="90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72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먼저 예약을 구분하는 id와 새로바꿀 상태인 status1을 입력받음.</a:t>
            </a:r>
          </a:p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172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두 값을 HashMap에 담아서 데이터베이스에 전달함. session.update()를 사용해 id가 updateAppStatus인 쿼리를 실행합니다.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3523" y="8672855"/>
            <a:ext cx="8369004" cy="92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"/>
              </a:lnSpc>
            </a:pPr>
            <a:r>
              <a:rPr lang="en-US" sz="1762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예약ID를 받아와 updateStatus 메서드에 넘기고 default가 null값인 status1을 완료로 변경한 후 다시 예약 대시보드(reservationDashboard.do)로 리다이렉트합니다.</a:t>
            </a:r>
          </a:p>
          <a:p>
            <a:pPr algn="ctr">
              <a:lnSpc>
                <a:spcPts val="246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328355" y="4933499"/>
            <a:ext cx="2654519" cy="511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7"/>
              </a:lnSpc>
              <a:spcBef>
                <a:spcPct val="0"/>
              </a:spcBef>
            </a:pPr>
            <a:r>
              <a:rPr lang="en-US" sz="2926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dashboard.html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7277" y="7951616"/>
            <a:ext cx="3315250" cy="4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sz="2634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ReservationController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53296" y="9020669"/>
            <a:ext cx="1702837" cy="23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7"/>
              </a:lnSpc>
              <a:spcBef>
                <a:spcPct val="0"/>
              </a:spcBef>
            </a:pPr>
            <a:r>
              <a:rPr lang="en-US" sz="134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GymAppointmentDAO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99033" y="6653044"/>
            <a:ext cx="2406097" cy="30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6"/>
              </a:lnSpc>
              <a:spcBef>
                <a:spcPct val="0"/>
              </a:spcBef>
            </a:pPr>
            <a:r>
              <a:rPr lang="en-US" sz="1733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mapper-reservation.xml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39401" y="0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700" y="3191692"/>
            <a:ext cx="18300700" cy="7104833"/>
            <a:chOff x="0" y="0"/>
            <a:chExt cx="4819937" cy="18712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938" cy="1871232"/>
            </a:xfrm>
            <a:custGeom>
              <a:avLst/>
              <a:gdLst/>
              <a:ahLst/>
              <a:cxnLst/>
              <a:rect r="r" b="b" t="t" l="l"/>
              <a:pathLst>
                <a:path h="1871232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1871232"/>
                  </a:lnTo>
                  <a:lnTo>
                    <a:pt x="0" y="1871232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4819937" cy="1947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21952" y="647661"/>
            <a:ext cx="13844095" cy="14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99"/>
              </a:lnSpc>
            </a:pPr>
            <a:r>
              <a:rPr lang="en-US" b="true" sz="9999" spc="-3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목차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1848" y="3949712"/>
            <a:ext cx="4090976" cy="8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9"/>
              </a:lnSpc>
            </a:pPr>
            <a:r>
              <a:rPr lang="en-US" b="true" sz="549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기획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1848" y="5241810"/>
            <a:ext cx="4090976" cy="68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규칙설정 / 환경구축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0500" y="3949712"/>
            <a:ext cx="3581400" cy="8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9"/>
              </a:lnSpc>
            </a:pPr>
            <a:r>
              <a:rPr lang="en-US" b="true" sz="549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구조 설계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50500" y="4898910"/>
            <a:ext cx="3581400" cy="136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DB 설계 및</a:t>
            </a:r>
          </a:p>
          <a:p>
            <a:pPr algn="ctr" marL="0" indent="0" lvl="0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코드 구조 체계화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3525" y="7143240"/>
            <a:ext cx="3581400" cy="8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9"/>
              </a:lnSpc>
            </a:pPr>
            <a:r>
              <a:rPr lang="en-US" b="true" sz="549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3525" y="8092438"/>
            <a:ext cx="3581400" cy="1367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개인 파트별</a:t>
            </a:r>
          </a:p>
          <a:p>
            <a:pPr algn="ctr" marL="0" indent="0" lvl="0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개발 착수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52824" y="7143240"/>
            <a:ext cx="3581400" cy="8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9"/>
              </a:lnSpc>
            </a:pPr>
            <a:r>
              <a:rPr lang="en-US" b="true" sz="549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소감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39270" y="8385809"/>
            <a:ext cx="4409461" cy="68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아쉬웠던 점 / 느낀 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4924" y="7143240"/>
            <a:ext cx="3581400" cy="87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9"/>
              </a:lnSpc>
            </a:pPr>
            <a:r>
              <a:rPr lang="en-US" b="true" sz="549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마치며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20330" y="8385809"/>
            <a:ext cx="3581400" cy="68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</a:pPr>
            <a:r>
              <a:rPr lang="en-US" sz="3899">
                <a:solidFill>
                  <a:srgbClr val="FAF5EA"/>
                </a:solidFill>
                <a:latin typeface="Nanum Square"/>
                <a:ea typeface="Nanum Square"/>
                <a:cs typeface="Nanum Square"/>
                <a:sym typeface="Nanum Square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736" y="273169"/>
            <a:ext cx="1076964" cy="1419698"/>
            <a:chOff x="0" y="0"/>
            <a:chExt cx="283645" cy="373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645" cy="373912"/>
            </a:xfrm>
            <a:custGeom>
              <a:avLst/>
              <a:gdLst/>
              <a:ahLst/>
              <a:cxnLst/>
              <a:rect r="r" b="b" t="t" l="l"/>
              <a:pathLst>
                <a:path h="373912" w="283645">
                  <a:moveTo>
                    <a:pt x="0" y="0"/>
                  </a:moveTo>
                  <a:lnTo>
                    <a:pt x="283645" y="0"/>
                  </a:lnTo>
                  <a:lnTo>
                    <a:pt x="283645" y="373912"/>
                  </a:lnTo>
                  <a:lnTo>
                    <a:pt x="0" y="373912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3645" cy="42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06775" y="5593568"/>
            <a:ext cx="8244282" cy="948092"/>
          </a:xfrm>
          <a:custGeom>
            <a:avLst/>
            <a:gdLst/>
            <a:ahLst/>
            <a:cxnLst/>
            <a:rect r="r" b="b" t="t" l="l"/>
            <a:pathLst>
              <a:path h="948092" w="8244282">
                <a:moveTo>
                  <a:pt x="0" y="0"/>
                </a:moveTo>
                <a:lnTo>
                  <a:pt x="8244281" y="0"/>
                </a:lnTo>
                <a:lnTo>
                  <a:pt x="8244281" y="948092"/>
                </a:lnTo>
                <a:lnTo>
                  <a:pt x="0" y="948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5634" y="3350456"/>
            <a:ext cx="7826269" cy="4235968"/>
          </a:xfrm>
          <a:custGeom>
            <a:avLst/>
            <a:gdLst/>
            <a:ahLst/>
            <a:cxnLst/>
            <a:rect r="r" b="b" t="t" l="l"/>
            <a:pathLst>
              <a:path h="4235968" w="7826269">
                <a:moveTo>
                  <a:pt x="0" y="0"/>
                </a:moveTo>
                <a:lnTo>
                  <a:pt x="7826269" y="0"/>
                </a:lnTo>
                <a:lnTo>
                  <a:pt x="7826269" y="4235968"/>
                </a:lnTo>
                <a:lnTo>
                  <a:pt x="0" y="423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531" y="8415099"/>
            <a:ext cx="11301259" cy="706329"/>
          </a:xfrm>
          <a:custGeom>
            <a:avLst/>
            <a:gdLst/>
            <a:ahLst/>
            <a:cxnLst/>
            <a:rect r="r" b="b" t="t" l="l"/>
            <a:pathLst>
              <a:path h="706329" w="11301259">
                <a:moveTo>
                  <a:pt x="0" y="0"/>
                </a:moveTo>
                <a:lnTo>
                  <a:pt x="11301259" y="0"/>
                </a:lnTo>
                <a:lnTo>
                  <a:pt x="11301259" y="706329"/>
                </a:lnTo>
                <a:lnTo>
                  <a:pt x="0" y="706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7105" y="543565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4701" y="742530"/>
            <a:ext cx="12357145" cy="65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81"/>
              </a:lnSpc>
            </a:pPr>
            <a:r>
              <a:rPr lang="en-US" b="true" sz="4649" spc="-153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reservationDashboard.do&lt;사용자 대시보드&gt;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1531" y="2303637"/>
            <a:ext cx="5117283" cy="72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6"/>
              </a:lnSpc>
              <a:spcBef>
                <a:spcPct val="0"/>
              </a:spcBef>
            </a:pPr>
            <a:r>
              <a:rPr lang="en-US" sz="4197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 아이디로 접속시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4744" y="3816891"/>
            <a:ext cx="7988571" cy="102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이메일이 1@1.com이 아닌 경우(사용자)인 경우 이 테이블이 보여짐. </a:t>
            </a:r>
          </a:p>
          <a:p>
            <a:pPr algn="ctr">
              <a:lnSpc>
                <a:spcPts val="2745"/>
              </a:lnSpc>
            </a:pPr>
            <a:r>
              <a:rPr lang="en-US" sz="196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statis1값이 “완료”인 예약은 위쪽&lt;tr&gt;에서 보여주고 “완료”가 아닌 예약은 </a:t>
            </a:r>
          </a:p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아래쪽 &lt;tr&gt;에서 보여 준다.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4744" y="7054769"/>
            <a:ext cx="8346313" cy="30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3"/>
              </a:lnSpc>
              <a:spcBef>
                <a:spcPct val="0"/>
              </a:spcBef>
            </a:pPr>
            <a:r>
              <a:rPr lang="en-US" sz="1766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완료된 예약에는 접수완료가 접수완료가 표시되고 대기중인 예약은 접수대기로 표시된다.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574" y="9378603"/>
            <a:ext cx="9902326" cy="36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  <a:spcBef>
                <a:spcPct val="0"/>
              </a:spcBef>
            </a:pPr>
            <a:r>
              <a:rPr lang="en-US" sz="2095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id가 1인 행의  status1이  기본 null값에서 “완료”로 바뀐 모습이다.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4643" y="7308109"/>
            <a:ext cx="1657260" cy="319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8"/>
              </a:lnSpc>
              <a:spcBef>
                <a:spcPct val="0"/>
              </a:spcBef>
            </a:pPr>
            <a:r>
              <a:rPr lang="en-US" sz="1827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dashboard.html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531" y="7987674"/>
            <a:ext cx="1750307" cy="27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MySQL Workbench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1774" y="2233662"/>
            <a:ext cx="9059675" cy="3431595"/>
            <a:chOff x="0" y="0"/>
            <a:chExt cx="3767318" cy="1426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7318" cy="1426973"/>
            </a:xfrm>
            <a:custGeom>
              <a:avLst/>
              <a:gdLst/>
              <a:ahLst/>
              <a:cxnLst/>
              <a:rect r="r" b="b" t="t" l="l"/>
              <a:pathLst>
                <a:path h="1426973" w="3767318">
                  <a:moveTo>
                    <a:pt x="0" y="0"/>
                  </a:moveTo>
                  <a:lnTo>
                    <a:pt x="3767318" y="0"/>
                  </a:lnTo>
                  <a:lnTo>
                    <a:pt x="3767318" y="1426973"/>
                  </a:lnTo>
                  <a:lnTo>
                    <a:pt x="0" y="1426973"/>
                  </a:lnTo>
                  <a:close/>
                </a:path>
              </a:pathLst>
            </a:custGeom>
            <a:blipFill>
              <a:blip r:embed="rId2"/>
              <a:stretch>
                <a:fillRect l="0" t="-2515" r="0" b="-251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36577" y="7092473"/>
            <a:ext cx="4282415" cy="1179821"/>
            <a:chOff x="0" y="0"/>
            <a:chExt cx="14180450" cy="39067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80449" cy="3906765"/>
            </a:xfrm>
            <a:custGeom>
              <a:avLst/>
              <a:gdLst/>
              <a:ahLst/>
              <a:cxnLst/>
              <a:rect r="r" b="b" t="t" l="l"/>
              <a:pathLst>
                <a:path h="3906765" w="14180449">
                  <a:moveTo>
                    <a:pt x="0" y="0"/>
                  </a:moveTo>
                  <a:lnTo>
                    <a:pt x="14180449" y="0"/>
                  </a:lnTo>
                  <a:lnTo>
                    <a:pt x="14180449" y="3906765"/>
                  </a:lnTo>
                  <a:lnTo>
                    <a:pt x="0" y="3906765"/>
                  </a:lnTo>
                  <a:close/>
                </a:path>
              </a:pathLst>
            </a:custGeom>
            <a:blipFill>
              <a:blip r:embed="rId3"/>
              <a:stretch>
                <a:fillRect l="0" t="-3696" r="0" b="-369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547517" y="5768463"/>
            <a:ext cx="6254784" cy="4243296"/>
            <a:chOff x="0" y="0"/>
            <a:chExt cx="14180450" cy="96201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80449" cy="9620133"/>
            </a:xfrm>
            <a:custGeom>
              <a:avLst/>
              <a:gdLst/>
              <a:ahLst/>
              <a:cxnLst/>
              <a:rect r="r" b="b" t="t" l="l"/>
              <a:pathLst>
                <a:path h="9620133" w="14180449">
                  <a:moveTo>
                    <a:pt x="0" y="0"/>
                  </a:moveTo>
                  <a:lnTo>
                    <a:pt x="14180449" y="0"/>
                  </a:lnTo>
                  <a:lnTo>
                    <a:pt x="14180449" y="9620133"/>
                  </a:lnTo>
                  <a:lnTo>
                    <a:pt x="0" y="9620133"/>
                  </a:lnTo>
                  <a:close/>
                </a:path>
              </a:pathLst>
            </a:custGeom>
            <a:blipFill>
              <a:blip r:embed="rId4"/>
              <a:stretch>
                <a:fillRect l="0" t="-1437" r="0" b="-143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20848" y="2515183"/>
            <a:ext cx="6914103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버튼을 눌렀을 때 Script 태그 실행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26700" y="3351823"/>
            <a:ext cx="65024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postBaoard.html에서 controller에</a:t>
            </a: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get방식으로 정보를 전달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postBoard.html에서 게시물 보여주기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21774" y="5689939"/>
            <a:ext cx="6486278" cy="4400344"/>
            <a:chOff x="0" y="0"/>
            <a:chExt cx="14180450" cy="96201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80449" cy="9620133"/>
            </a:xfrm>
            <a:custGeom>
              <a:avLst/>
              <a:gdLst/>
              <a:ahLst/>
              <a:cxnLst/>
              <a:rect r="r" b="b" t="t" l="l"/>
              <a:pathLst>
                <a:path h="9620133" w="14180449">
                  <a:moveTo>
                    <a:pt x="0" y="0"/>
                  </a:moveTo>
                  <a:lnTo>
                    <a:pt x="14180449" y="0"/>
                  </a:lnTo>
                  <a:lnTo>
                    <a:pt x="14180449" y="9620133"/>
                  </a:lnTo>
                  <a:lnTo>
                    <a:pt x="0" y="9620133"/>
                  </a:lnTo>
                  <a:close/>
                </a:path>
              </a:pathLst>
            </a:custGeom>
            <a:blipFill>
              <a:blip r:embed="rId5"/>
              <a:stretch>
                <a:fillRect l="-26440" t="0" r="-26440" b="0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102128"/>
            <a:ext cx="9100515" cy="5335214"/>
            <a:chOff x="0" y="0"/>
            <a:chExt cx="6663945" cy="3906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63944" cy="3906765"/>
            </a:xfrm>
            <a:custGeom>
              <a:avLst/>
              <a:gdLst/>
              <a:ahLst/>
              <a:cxnLst/>
              <a:rect r="r" b="b" t="t" l="l"/>
              <a:pathLst>
                <a:path h="3906765" w="6663944">
                  <a:moveTo>
                    <a:pt x="0" y="0"/>
                  </a:moveTo>
                  <a:lnTo>
                    <a:pt x="6663944" y="0"/>
                  </a:lnTo>
                  <a:lnTo>
                    <a:pt x="6663944" y="3906765"/>
                  </a:lnTo>
                  <a:lnTo>
                    <a:pt x="0" y="3906765"/>
                  </a:lnTo>
                  <a:close/>
                </a:path>
              </a:pathLst>
            </a:custGeom>
            <a:blipFill>
              <a:blip r:embed="rId2"/>
              <a:stretch>
                <a:fillRect l="0" t="-806" r="0" b="-80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604500" y="3307292"/>
            <a:ext cx="6146800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80"/>
              </a:lnSpc>
            </a:pPr>
            <a:r>
              <a:rPr lang="en-US" b="true" sz="4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Controller에서 정보처리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postBoard.html에서 게시물 보여주기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4500" y="4716242"/>
            <a:ext cx="7203067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페이지네이션 정보를 받아와야하기에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앞선 컨트롤러와는 차이점이 있음</a:t>
            </a:r>
          </a:p>
          <a:p>
            <a:pPr algn="just">
              <a:lnSpc>
                <a:spcPts val="4900"/>
              </a:lnSpc>
            </a:p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Map을 통하여 Key(String)값에는 limit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Value(Object)값에는 offset을 가지고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전달하기 위함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9374" y="2217050"/>
            <a:ext cx="10235126" cy="3431595"/>
            <a:chOff x="0" y="0"/>
            <a:chExt cx="4256110" cy="1426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56110" cy="1426973"/>
            </a:xfrm>
            <a:custGeom>
              <a:avLst/>
              <a:gdLst/>
              <a:ahLst/>
              <a:cxnLst/>
              <a:rect r="r" b="b" t="t" l="l"/>
              <a:pathLst>
                <a:path h="1426973" w="4256110">
                  <a:moveTo>
                    <a:pt x="0" y="0"/>
                  </a:moveTo>
                  <a:lnTo>
                    <a:pt x="4256110" y="0"/>
                  </a:lnTo>
                  <a:lnTo>
                    <a:pt x="4256110" y="1426973"/>
                  </a:lnTo>
                  <a:lnTo>
                    <a:pt x="0" y="1426973"/>
                  </a:lnTo>
                  <a:close/>
                </a:path>
              </a:pathLst>
            </a:custGeom>
            <a:blipFill>
              <a:blip r:embed="rId2"/>
              <a:stretch>
                <a:fillRect l="-896" t="0" r="-89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20200" y="4333313"/>
            <a:ext cx="6530452" cy="5728555"/>
            <a:chOff x="0" y="0"/>
            <a:chExt cx="7332321" cy="6431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32321" cy="6431960"/>
            </a:xfrm>
            <a:custGeom>
              <a:avLst/>
              <a:gdLst/>
              <a:ahLst/>
              <a:cxnLst/>
              <a:rect r="r" b="b" t="t" l="l"/>
              <a:pathLst>
                <a:path h="6431960" w="7332321">
                  <a:moveTo>
                    <a:pt x="0" y="0"/>
                  </a:moveTo>
                  <a:lnTo>
                    <a:pt x="7332321" y="0"/>
                  </a:lnTo>
                  <a:lnTo>
                    <a:pt x="7332321" y="6431960"/>
                  </a:lnTo>
                  <a:lnTo>
                    <a:pt x="0" y="6431960"/>
                  </a:lnTo>
                  <a:close/>
                </a:path>
              </a:pathLst>
            </a:custGeom>
            <a:blipFill>
              <a:blip r:embed="rId3"/>
              <a:stretch>
                <a:fillRect l="0" t="-39" r="0" b="-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781970" y="6801704"/>
            <a:ext cx="10096660" cy="2129180"/>
            <a:chOff x="0" y="0"/>
            <a:chExt cx="9388989" cy="1979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88989" cy="1979947"/>
            </a:xfrm>
            <a:custGeom>
              <a:avLst/>
              <a:gdLst/>
              <a:ahLst/>
              <a:cxnLst/>
              <a:rect r="r" b="b" t="t" l="l"/>
              <a:pathLst>
                <a:path h="1979947" w="9388989">
                  <a:moveTo>
                    <a:pt x="0" y="0"/>
                  </a:moveTo>
                  <a:lnTo>
                    <a:pt x="9388989" y="0"/>
                  </a:lnTo>
                  <a:lnTo>
                    <a:pt x="9388989" y="1979947"/>
                  </a:lnTo>
                  <a:lnTo>
                    <a:pt x="0" y="1979947"/>
                  </a:lnTo>
                  <a:close/>
                </a:path>
              </a:pathLst>
            </a:custGeom>
            <a:blipFill>
              <a:blip r:embed="rId4"/>
              <a:stretch>
                <a:fillRect l="-27339" t="-163459" r="-10921" b="-118449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080000" y="2178950"/>
            <a:ext cx="6914103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DAO에서는 Mapper에 요청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7357" y="6665752"/>
            <a:ext cx="5867616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Mapper - 쿼리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80000" y="3047438"/>
            <a:ext cx="65024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마찬가지로 Key값과 Value값을 전달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postBoard.html에서 게시물 보여주기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7448072"/>
            <a:ext cx="715304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limit - #{limit}만큼의 ‘게시물’을 가지고와라</a:t>
            </a:r>
          </a:p>
          <a:p>
            <a:pPr algn="r">
              <a:lnSpc>
                <a:spcPts val="4200"/>
              </a:lnSpc>
            </a:p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offset - #{offset}만큼을 건너뛰고 </a:t>
            </a:r>
          </a:p>
          <a:p>
            <a:pPr algn="r" marL="0" indent="0" lvl="0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게시물을 가지고 와라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94133" y="1388792"/>
            <a:ext cx="6307342" cy="6257216"/>
            <a:chOff x="0" y="0"/>
            <a:chExt cx="3767318" cy="37373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7318" cy="3737378"/>
            </a:xfrm>
            <a:custGeom>
              <a:avLst/>
              <a:gdLst/>
              <a:ahLst/>
              <a:cxnLst/>
              <a:rect r="r" b="b" t="t" l="l"/>
              <a:pathLst>
                <a:path h="3737378" w="3767318">
                  <a:moveTo>
                    <a:pt x="0" y="0"/>
                  </a:moveTo>
                  <a:lnTo>
                    <a:pt x="3767318" y="0"/>
                  </a:lnTo>
                  <a:lnTo>
                    <a:pt x="3767318" y="3737378"/>
                  </a:lnTo>
                  <a:lnTo>
                    <a:pt x="0" y="3737378"/>
                  </a:lnTo>
                  <a:close/>
                </a:path>
              </a:pathLst>
            </a:custGeom>
            <a:blipFill>
              <a:blip r:embed="rId2"/>
              <a:stretch>
                <a:fillRect l="-747" t="0" r="-74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494818" y="1801479"/>
            <a:ext cx="8999315" cy="4710430"/>
            <a:chOff x="0" y="0"/>
            <a:chExt cx="6663945" cy="34880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63944" cy="3488048"/>
            </a:xfrm>
            <a:custGeom>
              <a:avLst/>
              <a:gdLst/>
              <a:ahLst/>
              <a:cxnLst/>
              <a:rect r="r" b="b" t="t" l="l"/>
              <a:pathLst>
                <a:path h="3488048" w="6663944">
                  <a:moveTo>
                    <a:pt x="0" y="0"/>
                  </a:moveTo>
                  <a:lnTo>
                    <a:pt x="6663944" y="0"/>
                  </a:lnTo>
                  <a:lnTo>
                    <a:pt x="6663944" y="3488048"/>
                  </a:lnTo>
                  <a:lnTo>
                    <a:pt x="0" y="3488048"/>
                  </a:lnTo>
                  <a:close/>
                </a:path>
              </a:pathLst>
            </a:custGeom>
            <a:blipFill>
              <a:blip r:embed="rId3"/>
              <a:stretch>
                <a:fillRect l="0" t="-90" r="0" b="-9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37348" y="6979078"/>
            <a:ext cx="6914103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버튼을 눌렀을 때 Script 태그 실행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37348" y="7780448"/>
            <a:ext cx="691410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post.html에서 controller에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ajax로 정보를 전달</a:t>
            </a: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비동기처리를 통해 좋아요 수만 바꾸기 위함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post.html에서 좋아요 버튼 상호작용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06468" y="2163165"/>
            <a:ext cx="11751465" cy="4065002"/>
            <a:chOff x="0" y="0"/>
            <a:chExt cx="3767318" cy="1303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7318" cy="1303170"/>
            </a:xfrm>
            <a:custGeom>
              <a:avLst/>
              <a:gdLst/>
              <a:ahLst/>
              <a:cxnLst/>
              <a:rect r="r" b="b" t="t" l="l"/>
              <a:pathLst>
                <a:path h="1303170" w="3767318">
                  <a:moveTo>
                    <a:pt x="0" y="0"/>
                  </a:moveTo>
                  <a:lnTo>
                    <a:pt x="3767318" y="0"/>
                  </a:lnTo>
                  <a:lnTo>
                    <a:pt x="3767318" y="1303170"/>
                  </a:lnTo>
                  <a:lnTo>
                    <a:pt x="0" y="1303170"/>
                  </a:lnTo>
                  <a:close/>
                </a:path>
              </a:pathLst>
            </a:custGeom>
            <a:blipFill>
              <a:blip r:embed="rId2"/>
              <a:stretch>
                <a:fillRect l="0" t="-475" r="0" b="-47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806468" y="6679120"/>
            <a:ext cx="6600131" cy="68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07"/>
              </a:lnSpc>
            </a:pPr>
            <a:r>
              <a:rPr lang="en-US" b="true" sz="41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Controller - “updateLike”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post.html에서 좋아요 버튼 상호작용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6468" y="7547165"/>
            <a:ext cx="14411064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79"/>
              </a:lnSpc>
            </a:pPr>
            <a:r>
              <a:rPr lang="en-US" sz="3699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요청을 받았을 시 key값과 value값을 Map 타입의 객체로 받아서 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6468" y="8481885"/>
            <a:ext cx="9967791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굳이 Map타입을 사용하지 않아도 가능하지만 </a:t>
            </a:r>
          </a:p>
          <a:p>
            <a:pPr algn="just" marL="0" indent="0" lvl="0">
              <a:lnSpc>
                <a:spcPts val="4900"/>
              </a:lnSpc>
            </a:pPr>
            <a:r>
              <a:rPr lang="en-US" sz="35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지금 가는 정보의 이름을 붙여주는게 구분하기 편함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0083" y="2071666"/>
            <a:ext cx="8556617" cy="3918594"/>
            <a:chOff x="0" y="0"/>
            <a:chExt cx="7616481" cy="34880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16481" cy="3488048"/>
            </a:xfrm>
            <a:custGeom>
              <a:avLst/>
              <a:gdLst/>
              <a:ahLst/>
              <a:cxnLst/>
              <a:rect r="r" b="b" t="t" l="l"/>
              <a:pathLst>
                <a:path h="3488048" w="7616481">
                  <a:moveTo>
                    <a:pt x="0" y="0"/>
                  </a:moveTo>
                  <a:lnTo>
                    <a:pt x="7616481" y="0"/>
                  </a:lnTo>
                  <a:lnTo>
                    <a:pt x="7616481" y="3488048"/>
                  </a:lnTo>
                  <a:lnTo>
                    <a:pt x="0" y="3488048"/>
                  </a:lnTo>
                  <a:close/>
                </a:path>
              </a:pathLst>
            </a:custGeom>
            <a:blipFill>
              <a:blip r:embed="rId2"/>
              <a:stretch>
                <a:fillRect l="-394" t="0" r="-39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181336" y="5102065"/>
            <a:ext cx="9710139" cy="4586285"/>
            <a:chOff x="0" y="0"/>
            <a:chExt cx="3761150" cy="17764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61149" cy="1776463"/>
            </a:xfrm>
            <a:custGeom>
              <a:avLst/>
              <a:gdLst/>
              <a:ahLst/>
              <a:cxnLst/>
              <a:rect r="r" b="b" t="t" l="l"/>
              <a:pathLst>
                <a:path h="1776463" w="3761149">
                  <a:moveTo>
                    <a:pt x="0" y="0"/>
                  </a:moveTo>
                  <a:lnTo>
                    <a:pt x="3761149" y="0"/>
                  </a:lnTo>
                  <a:lnTo>
                    <a:pt x="3761149" y="1776463"/>
                  </a:lnTo>
                  <a:lnTo>
                    <a:pt x="0" y="1776463"/>
                  </a:lnTo>
                  <a:close/>
                </a:path>
              </a:pathLst>
            </a:custGeom>
            <a:blipFill>
              <a:blip r:embed="rId3"/>
              <a:stretch>
                <a:fillRect l="-1399" t="0" r="-139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756900" y="2722198"/>
            <a:ext cx="6914103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Mapper - 쿼리(like)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2536" y="6831963"/>
            <a:ext cx="5867616" cy="56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40"/>
              </a:lnSpc>
            </a:pPr>
            <a:r>
              <a:rPr lang="en-US" b="true" sz="350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Mapper - 쿼리(view)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56900" y="3606611"/>
            <a:ext cx="65024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좋아요 DB와 상호작용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post.html에서 좋아요 버튼 상호작용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8569" y="7744507"/>
            <a:ext cx="600306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00"/>
              </a:lnSpc>
            </a:pPr>
            <a:r>
              <a:rPr lang="en-US" sz="3000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조회수 DB와 상호작용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4121" y="2323417"/>
            <a:ext cx="9960557" cy="5640166"/>
          </a:xfrm>
          <a:custGeom>
            <a:avLst/>
            <a:gdLst/>
            <a:ahLst/>
            <a:cxnLst/>
            <a:rect r="r" b="b" t="t" l="l"/>
            <a:pathLst>
              <a:path h="5640166" w="9960557">
                <a:moveTo>
                  <a:pt x="0" y="0"/>
                </a:moveTo>
                <a:lnTo>
                  <a:pt x="9960558" y="0"/>
                </a:lnTo>
                <a:lnTo>
                  <a:pt x="9960558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08627" y="4754424"/>
            <a:ext cx="6659459" cy="75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사용자가 없거나 비밀번호가 틀린 경우 - loginFailed 값에 true를 넣어서 에러박스 보이게 설정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8627" y="6551713"/>
            <a:ext cx="6217170" cy="75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로그인이 성공하면 세션에 사용자 정보를 loginUser 로 저장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921000" y="4254009"/>
            <a:ext cx="13460537" cy="2519033"/>
            <a:chOff x="0" y="0"/>
            <a:chExt cx="17947382" cy="335871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7947382" cy="3358711"/>
              <a:chOff x="0" y="0"/>
              <a:chExt cx="3100296" cy="5801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100296" cy="580196"/>
              </a:xfrm>
              <a:custGeom>
                <a:avLst/>
                <a:gdLst/>
                <a:ahLst/>
                <a:cxnLst/>
                <a:rect r="r" b="b" t="t" l="l"/>
                <a:pathLst>
                  <a:path h="580196" w="3100296">
                    <a:moveTo>
                      <a:pt x="0" y="0"/>
                    </a:moveTo>
                    <a:lnTo>
                      <a:pt x="3100296" y="0"/>
                    </a:lnTo>
                    <a:lnTo>
                      <a:pt x="3100296" y="580196"/>
                    </a:lnTo>
                    <a:lnTo>
                      <a:pt x="0" y="580196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100296" cy="6182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3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66638" y="165137"/>
              <a:ext cx="17638291" cy="3015342"/>
            </a:xfrm>
            <a:custGeom>
              <a:avLst/>
              <a:gdLst/>
              <a:ahLst/>
              <a:cxnLst/>
              <a:rect r="r" b="b" t="t" l="l"/>
              <a:pathLst>
                <a:path h="3015342" w="17638291">
                  <a:moveTo>
                    <a:pt x="0" y="0"/>
                  </a:moveTo>
                  <a:lnTo>
                    <a:pt x="17638290" y="0"/>
                  </a:lnTo>
                  <a:lnTo>
                    <a:pt x="17638290" y="3015341"/>
                  </a:lnTo>
                  <a:lnTo>
                    <a:pt x="0" y="3015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83" r="0" b="-118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로그인 / 회원가입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8627" y="3142228"/>
            <a:ext cx="6659459" cy="75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사용자가 입력한 Email, Password를 RequestParam으로 메서드 및 sql 실행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462098"/>
            <a:ext cx="8917234" cy="5796202"/>
          </a:xfrm>
          <a:custGeom>
            <a:avLst/>
            <a:gdLst/>
            <a:ahLst/>
            <a:cxnLst/>
            <a:rect r="r" b="b" t="t" l="l"/>
            <a:pathLst>
              <a:path h="5796202" w="8917234">
                <a:moveTo>
                  <a:pt x="0" y="0"/>
                </a:moveTo>
                <a:lnTo>
                  <a:pt x="8917234" y="0"/>
                </a:lnTo>
                <a:lnTo>
                  <a:pt x="8917234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로그인 / 회원가입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3528" y="4393732"/>
            <a:ext cx="7202269" cy="74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사용자가 입력한 값들을 vo로 받아서 메서드 및 sql 실행</a:t>
            </a:r>
          </a:p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및 checkpw로 회원가입 성공 및 실패 체크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3528" y="6750024"/>
            <a:ext cx="6935772" cy="112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회원가입이 성공하면 checkpw(1)을 registerSuccess에 담아 모델에 저장</a:t>
            </a:r>
          </a:p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실패하면 registerFailed를 모델에 저장함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06468" y="3906731"/>
            <a:ext cx="13308137" cy="3754909"/>
            <a:chOff x="0" y="0"/>
            <a:chExt cx="17744182" cy="500654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7744182" cy="5006546"/>
              <a:chOff x="0" y="0"/>
              <a:chExt cx="3052709" cy="86132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52709" cy="861326"/>
              </a:xfrm>
              <a:custGeom>
                <a:avLst/>
                <a:gdLst/>
                <a:ahLst/>
                <a:cxnLst/>
                <a:rect r="r" b="b" t="t" l="l"/>
                <a:pathLst>
                  <a:path h="861326" w="3052709">
                    <a:moveTo>
                      <a:pt x="0" y="0"/>
                    </a:moveTo>
                    <a:lnTo>
                      <a:pt x="3052709" y="0"/>
                    </a:lnTo>
                    <a:lnTo>
                      <a:pt x="3052709" y="861326"/>
                    </a:lnTo>
                    <a:lnTo>
                      <a:pt x="0" y="861326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052709" cy="8994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3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93516" y="191569"/>
              <a:ext cx="17300994" cy="4584763"/>
            </a:xfrm>
            <a:custGeom>
              <a:avLst/>
              <a:gdLst/>
              <a:ahLst/>
              <a:cxnLst/>
              <a:rect r="r" b="b" t="t" l="l"/>
              <a:pathLst>
                <a:path h="4584763" w="17300994">
                  <a:moveTo>
                    <a:pt x="0" y="0"/>
                  </a:moveTo>
                  <a:lnTo>
                    <a:pt x="17300994" y="0"/>
                  </a:lnTo>
                  <a:lnTo>
                    <a:pt x="17300994" y="4584764"/>
                  </a:lnTo>
                  <a:lnTo>
                    <a:pt x="0" y="4584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64132" y="2241636"/>
            <a:ext cx="13609656" cy="4457162"/>
          </a:xfrm>
          <a:custGeom>
            <a:avLst/>
            <a:gdLst/>
            <a:ahLst/>
            <a:cxnLst/>
            <a:rect r="r" b="b" t="t" l="l"/>
            <a:pathLst>
              <a:path h="4457162" w="13609656">
                <a:moveTo>
                  <a:pt x="0" y="0"/>
                </a:moveTo>
                <a:lnTo>
                  <a:pt x="13609656" y="0"/>
                </a:lnTo>
                <a:lnTo>
                  <a:pt x="13609656" y="4457162"/>
                </a:lnTo>
                <a:lnTo>
                  <a:pt x="0" y="445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Interceptor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7404" y="2626891"/>
            <a:ext cx="8184635" cy="116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8"/>
              </a:lnSpc>
            </a:pPr>
            <a:r>
              <a:rPr lang="en-US" sz="2474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WebMvcConfig 클래스는 WebMvcConfigurer를 구현한 설정 파일로, 스프링 MVC에서 Interceptor를 등록하고 적용할 경로를 지정하기 위해 작성되었습니다.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3896" y="7009648"/>
            <a:ext cx="8526404" cy="26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474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LoginCheckInterceptor는 로그인이 필요한 요청에 대해 로그인 여부를 검사하도록 등록되었으며, 지정한 URL 패턴에 적용됩니다.</a:t>
            </a:r>
          </a:p>
          <a:p>
            <a:pPr algn="l">
              <a:lnSpc>
                <a:spcPts val="3068"/>
              </a:lnSpc>
            </a:pPr>
          </a:p>
          <a:p>
            <a:pPr algn="l">
              <a:lnSpc>
                <a:spcPts val="3068"/>
              </a:lnSpc>
            </a:pPr>
            <a:r>
              <a:rPr lang="en-US" sz="2474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CheckUserIdAndPostUserId는 게시글 수정 페이지(/postEditPage.do) 접근 시, 요청한 사용자와 게시글 작성자의 일치 여부를 확인하도록 설정되었습니다.</a:t>
            </a:r>
          </a:p>
          <a:p>
            <a:pPr algn="l" marL="0" indent="0" lvl="0">
              <a:lnSpc>
                <a:spcPts val="306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39401" y="0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700" y="6534014"/>
            <a:ext cx="18300700" cy="3752397"/>
            <a:chOff x="0" y="0"/>
            <a:chExt cx="4819937" cy="988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938" cy="988286"/>
            </a:xfrm>
            <a:custGeom>
              <a:avLst/>
              <a:gdLst/>
              <a:ahLst/>
              <a:cxnLst/>
              <a:rect r="r" b="b" t="t" l="l"/>
              <a:pathLst>
                <a:path h="988286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988286"/>
                  </a:lnTo>
                  <a:lnTo>
                    <a:pt x="0" y="988286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4819937" cy="1083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94251" y="2085931"/>
            <a:ext cx="2883151" cy="4168358"/>
            <a:chOff x="0" y="0"/>
            <a:chExt cx="812800" cy="11751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175118"/>
            </a:xfrm>
            <a:custGeom>
              <a:avLst/>
              <a:gdLst/>
              <a:ahLst/>
              <a:cxnLst/>
              <a:rect r="r" b="b" t="t" l="l"/>
              <a:pathLst>
                <a:path h="1175118" w="812800">
                  <a:moveTo>
                    <a:pt x="406400" y="0"/>
                  </a:moveTo>
                  <a:cubicBezTo>
                    <a:pt x="181951" y="0"/>
                    <a:pt x="0" y="263059"/>
                    <a:pt x="0" y="587559"/>
                  </a:cubicBezTo>
                  <a:cubicBezTo>
                    <a:pt x="0" y="912058"/>
                    <a:pt x="181951" y="1175118"/>
                    <a:pt x="406400" y="1175118"/>
                  </a:cubicBezTo>
                  <a:cubicBezTo>
                    <a:pt x="630849" y="1175118"/>
                    <a:pt x="812800" y="912058"/>
                    <a:pt x="812800" y="587559"/>
                  </a:cubicBezTo>
                  <a:cubicBezTo>
                    <a:pt x="812800" y="26305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08" r="0" b="-190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889597" y="2085931"/>
            <a:ext cx="2883151" cy="4168358"/>
            <a:chOff x="0" y="0"/>
            <a:chExt cx="812800" cy="11751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175118"/>
            </a:xfrm>
            <a:custGeom>
              <a:avLst/>
              <a:gdLst/>
              <a:ahLst/>
              <a:cxnLst/>
              <a:rect r="r" b="b" t="t" l="l"/>
              <a:pathLst>
                <a:path h="1175118" w="812800">
                  <a:moveTo>
                    <a:pt x="406400" y="0"/>
                  </a:moveTo>
                  <a:cubicBezTo>
                    <a:pt x="181951" y="0"/>
                    <a:pt x="0" y="263059"/>
                    <a:pt x="0" y="587559"/>
                  </a:cubicBezTo>
                  <a:cubicBezTo>
                    <a:pt x="0" y="912058"/>
                    <a:pt x="181951" y="1175118"/>
                    <a:pt x="406400" y="1175118"/>
                  </a:cubicBezTo>
                  <a:cubicBezTo>
                    <a:pt x="630849" y="1175118"/>
                    <a:pt x="812800" y="912058"/>
                    <a:pt x="812800" y="587559"/>
                  </a:cubicBezTo>
                  <a:cubicBezTo>
                    <a:pt x="812800" y="26305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908" r="0" b="-1908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090047" y="685754"/>
            <a:ext cx="2698598" cy="4273133"/>
            <a:chOff x="0" y="0"/>
            <a:chExt cx="710742" cy="1125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0742" cy="1125434"/>
            </a:xfrm>
            <a:custGeom>
              <a:avLst/>
              <a:gdLst/>
              <a:ahLst/>
              <a:cxnLst/>
              <a:rect r="r" b="b" t="t" l="l"/>
              <a:pathLst>
                <a:path h="1125434" w="710742">
                  <a:moveTo>
                    <a:pt x="355371" y="0"/>
                  </a:moveTo>
                  <a:cubicBezTo>
                    <a:pt x="159105" y="0"/>
                    <a:pt x="0" y="251937"/>
                    <a:pt x="0" y="562717"/>
                  </a:cubicBezTo>
                  <a:cubicBezTo>
                    <a:pt x="0" y="873497"/>
                    <a:pt x="159105" y="1125434"/>
                    <a:pt x="355371" y="1125434"/>
                  </a:cubicBezTo>
                  <a:cubicBezTo>
                    <a:pt x="551637" y="1125434"/>
                    <a:pt x="710742" y="873497"/>
                    <a:pt x="710742" y="562717"/>
                  </a:cubicBezTo>
                  <a:cubicBezTo>
                    <a:pt x="710742" y="251937"/>
                    <a:pt x="551637" y="0"/>
                    <a:pt x="3553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6632" y="57884"/>
              <a:ext cx="577478" cy="962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97771" y="2085931"/>
            <a:ext cx="2883151" cy="4168358"/>
            <a:chOff x="0" y="0"/>
            <a:chExt cx="812800" cy="11751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175118"/>
            </a:xfrm>
            <a:custGeom>
              <a:avLst/>
              <a:gdLst/>
              <a:ahLst/>
              <a:cxnLst/>
              <a:rect r="r" b="b" t="t" l="l"/>
              <a:pathLst>
                <a:path h="1175118" w="812800">
                  <a:moveTo>
                    <a:pt x="406400" y="0"/>
                  </a:moveTo>
                  <a:cubicBezTo>
                    <a:pt x="181951" y="0"/>
                    <a:pt x="0" y="263059"/>
                    <a:pt x="0" y="587559"/>
                  </a:cubicBezTo>
                  <a:cubicBezTo>
                    <a:pt x="0" y="912058"/>
                    <a:pt x="181951" y="1175118"/>
                    <a:pt x="406400" y="1175118"/>
                  </a:cubicBezTo>
                  <a:cubicBezTo>
                    <a:pt x="630849" y="1175118"/>
                    <a:pt x="812800" y="912058"/>
                    <a:pt x="812800" y="587559"/>
                  </a:cubicBezTo>
                  <a:cubicBezTo>
                    <a:pt x="812800" y="26305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08" r="0" b="-1908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8905" y="1981156"/>
            <a:ext cx="2883151" cy="4273133"/>
            <a:chOff x="0" y="0"/>
            <a:chExt cx="812800" cy="12046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204655"/>
            </a:xfrm>
            <a:custGeom>
              <a:avLst/>
              <a:gdLst/>
              <a:ahLst/>
              <a:cxnLst/>
              <a:rect r="r" b="b" t="t" l="l"/>
              <a:pathLst>
                <a:path h="1204655" w="812800">
                  <a:moveTo>
                    <a:pt x="406400" y="0"/>
                  </a:moveTo>
                  <a:cubicBezTo>
                    <a:pt x="181951" y="0"/>
                    <a:pt x="0" y="269671"/>
                    <a:pt x="0" y="602328"/>
                  </a:cubicBezTo>
                  <a:cubicBezTo>
                    <a:pt x="0" y="934984"/>
                    <a:pt x="181951" y="1204655"/>
                    <a:pt x="406400" y="1204655"/>
                  </a:cubicBezTo>
                  <a:cubicBezTo>
                    <a:pt x="630849" y="1204655"/>
                    <a:pt x="812800" y="934984"/>
                    <a:pt x="812800" y="602328"/>
                  </a:cubicBezTo>
                  <a:cubicBezTo>
                    <a:pt x="812800" y="26967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35" r="0" b="-635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293117" y="1981156"/>
            <a:ext cx="2883151" cy="4273133"/>
            <a:chOff x="0" y="0"/>
            <a:chExt cx="812800" cy="12046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204655"/>
            </a:xfrm>
            <a:custGeom>
              <a:avLst/>
              <a:gdLst/>
              <a:ahLst/>
              <a:cxnLst/>
              <a:rect r="r" b="b" t="t" l="l"/>
              <a:pathLst>
                <a:path h="1204655" w="812800">
                  <a:moveTo>
                    <a:pt x="406400" y="0"/>
                  </a:moveTo>
                  <a:cubicBezTo>
                    <a:pt x="181951" y="0"/>
                    <a:pt x="0" y="269671"/>
                    <a:pt x="0" y="602328"/>
                  </a:cubicBezTo>
                  <a:cubicBezTo>
                    <a:pt x="0" y="934984"/>
                    <a:pt x="181951" y="1204655"/>
                    <a:pt x="406400" y="1204655"/>
                  </a:cubicBezTo>
                  <a:cubicBezTo>
                    <a:pt x="630849" y="1204655"/>
                    <a:pt x="812800" y="934984"/>
                    <a:pt x="812800" y="602328"/>
                  </a:cubicBezTo>
                  <a:cubicBezTo>
                    <a:pt x="812800" y="26967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35" r="0" b="-635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221952" y="771479"/>
            <a:ext cx="13844095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5"/>
              </a:lnSpc>
            </a:pPr>
            <a:r>
              <a:rPr lang="en-US" b="true" sz="8500" spc="-340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 소개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897296"/>
            <a:ext cx="2883151" cy="7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7"/>
              </a:lnSpc>
            </a:pPr>
            <a:r>
              <a:rPr lang="en-US" b="true" sz="4699" spc="-187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고영준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1731" y="8145833"/>
            <a:ext cx="2883151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 spc="-9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팀장,</a:t>
            </a:r>
          </a:p>
          <a:p>
            <a:pPr algn="ctr">
              <a:lnSpc>
                <a:spcPts val="3359"/>
              </a:lnSpc>
            </a:pPr>
            <a:r>
              <a:rPr lang="en-US" b="true" sz="2399" spc="-9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로그인화면</a:t>
            </a:r>
          </a:p>
          <a:p>
            <a:pPr algn="ctr">
              <a:lnSpc>
                <a:spcPts val="3359"/>
              </a:lnSpc>
            </a:pPr>
            <a:r>
              <a:rPr lang="en-US" b="true" sz="2399" spc="-9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홈화면</a:t>
            </a:r>
          </a:p>
          <a:p>
            <a:pPr algn="ctr">
              <a:lnSpc>
                <a:spcPts val="3359"/>
              </a:lnSpc>
            </a:pPr>
            <a:r>
              <a:rPr lang="en-US" b="true" sz="2399" spc="-9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전체총괄</a:t>
            </a:r>
          </a:p>
          <a:p>
            <a:pPr algn="ctr" marL="0" indent="0" lvl="0">
              <a:lnSpc>
                <a:spcPts val="335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4407078" y="6906821"/>
            <a:ext cx="2883151" cy="7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699" spc="-187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박윤호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07078" y="8145833"/>
            <a:ext cx="288315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팀원,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기구 목록화면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기구 추가화면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기구 수정화면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78624" y="6906821"/>
            <a:ext cx="2883151" cy="7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699" spc="-187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702424" y="8145833"/>
            <a:ext cx="2883151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팀원,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게시판 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게시물 수정화면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게시판 글 작성 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997771" y="6906821"/>
            <a:ext cx="2883151" cy="7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699" spc="-187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어성준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97771" y="8145833"/>
            <a:ext cx="288315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팀원,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트레이너 목록화면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PT신청화면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 strike="noStrike" u="none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PT신청조회화면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293117" y="6906821"/>
            <a:ext cx="2883151" cy="7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7"/>
              </a:lnSpc>
              <a:spcBef>
                <a:spcPct val="0"/>
              </a:spcBef>
            </a:pPr>
            <a:r>
              <a:rPr lang="en-US" b="true" sz="4699" spc="-187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정준안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93117" y="8145833"/>
            <a:ext cx="288315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-9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공무원 합격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07643"/>
            <a:ext cx="9230540" cy="6130933"/>
          </a:xfrm>
          <a:custGeom>
            <a:avLst/>
            <a:gdLst/>
            <a:ahLst/>
            <a:cxnLst/>
            <a:rect r="r" b="b" t="t" l="l"/>
            <a:pathLst>
              <a:path h="6130933" w="9230540">
                <a:moveTo>
                  <a:pt x="0" y="0"/>
                </a:moveTo>
                <a:lnTo>
                  <a:pt x="9230540" y="0"/>
                </a:lnTo>
                <a:lnTo>
                  <a:pt x="9230540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4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Interceptor / 로그인 검증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56900" y="2920981"/>
            <a:ext cx="6659459" cy="112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전 로그인 컨트롤러에서 로그인 성공 시 sessoin에 loginUser 저장</a:t>
            </a:r>
          </a:p>
          <a:p>
            <a:pPr algn="l" marL="0" indent="0" lvl="0">
              <a:lnSpc>
                <a:spcPts val="298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756900" y="4975435"/>
            <a:ext cx="6659459" cy="112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세션에 저장된 loginUser를 불러 값이 있다면 통과,</a:t>
            </a:r>
          </a:p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값이 없고 null이면 loginPage로 이동 + block=true라는 값을 가져가서 alert창을 띄움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921000" y="4250901"/>
            <a:ext cx="12725289" cy="2905718"/>
            <a:chOff x="0" y="0"/>
            <a:chExt cx="16967052" cy="387429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967052" cy="3874290"/>
              <a:chOff x="0" y="0"/>
              <a:chExt cx="3052709" cy="69706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52709" cy="697062"/>
              </a:xfrm>
              <a:custGeom>
                <a:avLst/>
                <a:gdLst/>
                <a:ahLst/>
                <a:cxnLst/>
                <a:rect r="r" b="b" t="t" l="l"/>
                <a:pathLst>
                  <a:path h="697062" w="3052709">
                    <a:moveTo>
                      <a:pt x="0" y="0"/>
                    </a:moveTo>
                    <a:lnTo>
                      <a:pt x="3052709" y="0"/>
                    </a:lnTo>
                    <a:lnTo>
                      <a:pt x="3052709" y="697062"/>
                    </a:lnTo>
                    <a:lnTo>
                      <a:pt x="0" y="697062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052709" cy="7351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3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85041" y="161660"/>
              <a:ext cx="16543274" cy="3536125"/>
            </a:xfrm>
            <a:custGeom>
              <a:avLst/>
              <a:gdLst/>
              <a:ahLst/>
              <a:cxnLst/>
              <a:rect r="r" b="b" t="t" l="l"/>
              <a:pathLst>
                <a:path h="3536125" w="16543274">
                  <a:moveTo>
                    <a:pt x="0" y="0"/>
                  </a:moveTo>
                  <a:lnTo>
                    <a:pt x="16543274" y="0"/>
                  </a:lnTo>
                  <a:lnTo>
                    <a:pt x="16543274" y="3536125"/>
                  </a:lnTo>
                  <a:lnTo>
                    <a:pt x="0" y="353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8150" y="2624104"/>
            <a:ext cx="11112500" cy="6060300"/>
          </a:xfrm>
          <a:custGeom>
            <a:avLst/>
            <a:gdLst/>
            <a:ahLst/>
            <a:cxnLst/>
            <a:rect r="r" b="b" t="t" l="l"/>
            <a:pathLst>
              <a:path h="6060300" w="11112500">
                <a:moveTo>
                  <a:pt x="0" y="0"/>
                </a:moveTo>
                <a:lnTo>
                  <a:pt x="11112500" y="0"/>
                </a:lnTo>
                <a:lnTo>
                  <a:pt x="11112500" y="6060301"/>
                </a:lnTo>
                <a:lnTo>
                  <a:pt x="0" y="606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인터셉터 / 로그인  및  게시물  검증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531100" y="2071666"/>
            <a:ext cx="9201901" cy="2127940"/>
          </a:xfrm>
          <a:custGeom>
            <a:avLst/>
            <a:gdLst/>
            <a:ahLst/>
            <a:cxnLst/>
            <a:rect r="r" b="b" t="t" l="l"/>
            <a:pathLst>
              <a:path h="2127940" w="9201901">
                <a:moveTo>
                  <a:pt x="0" y="0"/>
                </a:moveTo>
                <a:lnTo>
                  <a:pt x="9201901" y="0"/>
                </a:lnTo>
                <a:lnTo>
                  <a:pt x="9201901" y="2127939"/>
                </a:lnTo>
                <a:lnTo>
                  <a:pt x="0" y="2127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04190" y="6076352"/>
            <a:ext cx="6217170" cy="75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같지 않다면 전과 동일하게 게시물 목록으로 돌아가면서 alert 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04190" y="4223298"/>
            <a:ext cx="5895504" cy="112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postEdit.do를 요청받으면서 게시물의 작성자 값을 받아오고, 작성자와 세션에 저장된 UserName을 비교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201009"/>
            <a:ext cx="7743683" cy="5884982"/>
          </a:xfrm>
          <a:custGeom>
            <a:avLst/>
            <a:gdLst/>
            <a:ahLst/>
            <a:cxnLst/>
            <a:rect r="r" b="b" t="t" l="l"/>
            <a:pathLst>
              <a:path h="5884982" w="7743683">
                <a:moveTo>
                  <a:pt x="0" y="0"/>
                </a:moveTo>
                <a:lnTo>
                  <a:pt x="7743683" y="0"/>
                </a:lnTo>
                <a:lnTo>
                  <a:pt x="7743683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2383" y="2155645"/>
            <a:ext cx="8165708" cy="5930346"/>
          </a:xfrm>
          <a:custGeom>
            <a:avLst/>
            <a:gdLst/>
            <a:ahLst/>
            <a:cxnLst/>
            <a:rect r="r" b="b" t="t" l="l"/>
            <a:pathLst>
              <a:path h="5930346" w="8165708">
                <a:moveTo>
                  <a:pt x="0" y="0"/>
                </a:moveTo>
                <a:lnTo>
                  <a:pt x="8165709" y="0"/>
                </a:lnTo>
                <a:lnTo>
                  <a:pt x="8165709" y="5930346"/>
                </a:lnTo>
                <a:lnTo>
                  <a:pt x="0" y="5930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sz="4600" spc="-151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게시물 댓글 기능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86247" y="8351909"/>
            <a:ext cx="8467907" cy="153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4"/>
              </a:lnSpc>
            </a:pPr>
            <a:r>
              <a:rPr lang="en-US" sz="2479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PostCommentController로 Json 형태로 데이터를 반환해주고 script 태그에서 ajax로 비동기 요청을 처리함, 댓글 추가, 삭제, 불러오기를 만들었고 댓글은 사용자 이름과, 댓글의 authorName이 동일할 때만 삭제가 되도록 설정함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704874"/>
            <a:ext cx="10339321" cy="4877252"/>
          </a:xfrm>
          <a:custGeom>
            <a:avLst/>
            <a:gdLst/>
            <a:ahLst/>
            <a:cxnLst/>
            <a:rect r="r" b="b" t="t" l="l"/>
            <a:pathLst>
              <a:path h="4877252" w="10339321">
                <a:moveTo>
                  <a:pt x="0" y="0"/>
                </a:moveTo>
                <a:lnTo>
                  <a:pt x="10339321" y="0"/>
                </a:lnTo>
                <a:lnTo>
                  <a:pt x="10339321" y="4877252"/>
                </a:lnTo>
                <a:lnTo>
                  <a:pt x="0" y="487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081" b="-8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파일 업로드 / Util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07917" y="3834520"/>
            <a:ext cx="5243383" cy="37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fileName = 랜덤 코드 + 파일명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7917" y="4394803"/>
            <a:ext cx="6659459" cy="37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uploads/fileName으로 경로 생성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418604" y="1028700"/>
            <a:ext cx="7840696" cy="3071834"/>
          </a:xfrm>
          <a:custGeom>
            <a:avLst/>
            <a:gdLst/>
            <a:ahLst/>
            <a:cxnLst/>
            <a:rect r="r" b="b" t="t" l="l"/>
            <a:pathLst>
              <a:path h="3071834" w="7840696">
                <a:moveTo>
                  <a:pt x="0" y="0"/>
                </a:moveTo>
                <a:lnTo>
                  <a:pt x="7840696" y="0"/>
                </a:lnTo>
                <a:lnTo>
                  <a:pt x="7840696" y="3071834"/>
                </a:lnTo>
                <a:lnTo>
                  <a:pt x="0" y="307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507917" y="4765207"/>
            <a:ext cx="6659459" cy="378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폴더 생성 및 폴더에 실제 파일 업로드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07917" y="5695950"/>
            <a:ext cx="6659459" cy="149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추가와 변경을 구분하기 위해서 if문을 통해 구분</a:t>
            </a:r>
          </a:p>
          <a:p>
            <a:pPr algn="l">
              <a:lnSpc>
                <a:spcPts val="2985"/>
              </a:lnSpc>
            </a:pPr>
          </a:p>
          <a:p>
            <a:pPr algn="l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controller에서 넘겨준 oldFileName이 존재하면</a:t>
            </a:r>
          </a:p>
          <a:p>
            <a:pPr algn="l" marL="0" indent="0" lvl="0">
              <a:lnSpc>
                <a:spcPts val="2985"/>
              </a:lnSpc>
            </a:pPr>
            <a:r>
              <a:rPr lang="en-US" sz="2407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기존의 oldFileName Path를 삭제해줌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파일 업로드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146800" y="1170067"/>
            <a:ext cx="11301259" cy="2811188"/>
          </a:xfrm>
          <a:custGeom>
            <a:avLst/>
            <a:gdLst/>
            <a:ahLst/>
            <a:cxnLst/>
            <a:rect r="r" b="b" t="t" l="l"/>
            <a:pathLst>
              <a:path h="2811188" w="11301259">
                <a:moveTo>
                  <a:pt x="0" y="0"/>
                </a:moveTo>
                <a:lnTo>
                  <a:pt x="11301259" y="0"/>
                </a:lnTo>
                <a:lnTo>
                  <a:pt x="11301259" y="2811188"/>
                </a:lnTo>
                <a:lnTo>
                  <a:pt x="0" y="2811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171" y="4161714"/>
            <a:ext cx="11301259" cy="2486277"/>
          </a:xfrm>
          <a:custGeom>
            <a:avLst/>
            <a:gdLst/>
            <a:ahLst/>
            <a:cxnLst/>
            <a:rect r="r" b="b" t="t" l="l"/>
            <a:pathLst>
              <a:path h="2486277" w="11301259">
                <a:moveTo>
                  <a:pt x="0" y="0"/>
                </a:moveTo>
                <a:lnTo>
                  <a:pt x="11301258" y="0"/>
                </a:lnTo>
                <a:lnTo>
                  <a:pt x="11301258" y="2486277"/>
                </a:lnTo>
                <a:lnTo>
                  <a:pt x="0" y="2486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84300" y="2671714"/>
            <a:ext cx="11658365" cy="1998036"/>
            <a:chOff x="0" y="0"/>
            <a:chExt cx="15544486" cy="266404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5544486" cy="2664048"/>
              <a:chOff x="0" y="0"/>
              <a:chExt cx="2796762" cy="47931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96761" cy="479315"/>
              </a:xfrm>
              <a:custGeom>
                <a:avLst/>
                <a:gdLst/>
                <a:ahLst/>
                <a:cxnLst/>
                <a:rect r="r" b="b" t="t" l="l"/>
                <a:pathLst>
                  <a:path h="479315" w="2796761">
                    <a:moveTo>
                      <a:pt x="0" y="0"/>
                    </a:moveTo>
                    <a:lnTo>
                      <a:pt x="2796761" y="0"/>
                    </a:lnTo>
                    <a:lnTo>
                      <a:pt x="2796761" y="479315"/>
                    </a:lnTo>
                    <a:lnTo>
                      <a:pt x="0" y="479315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796762" cy="517415"/>
              </a:xfrm>
              <a:prstGeom prst="rect">
                <a:avLst/>
              </a:prstGeom>
            </p:spPr>
            <p:txBody>
              <a:bodyPr anchor="ctr" rtlCol="false" tIns="55772" lIns="55772" bIns="55772" rIns="55772"/>
              <a:lstStyle/>
              <a:p>
                <a:pPr algn="ctr">
                  <a:lnSpc>
                    <a:spcPts val="2373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03200" y="163151"/>
              <a:ext cx="15068345" cy="2297923"/>
            </a:xfrm>
            <a:custGeom>
              <a:avLst/>
              <a:gdLst/>
              <a:ahLst/>
              <a:cxnLst/>
              <a:rect r="r" b="b" t="t" l="l"/>
              <a:pathLst>
                <a:path h="2297923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2297923"/>
                  </a:lnTo>
                  <a:lnTo>
                    <a:pt x="0" y="2297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65296" y="7209803"/>
            <a:ext cx="6709795" cy="268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42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이미지 추가는 넘어온 데이터 VO에 저장된 file과 null을 보내서 파일이름을 리턴받고 </a:t>
            </a:r>
          </a:p>
          <a:p>
            <a:pPr algn="l">
              <a:lnSpc>
                <a:spcPts val="3008"/>
              </a:lnSpc>
            </a:pPr>
          </a:p>
          <a:p>
            <a:pPr algn="l">
              <a:lnSpc>
                <a:spcPts val="3008"/>
              </a:lnSpc>
            </a:pPr>
            <a:r>
              <a:rPr lang="en-US" sz="242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이미지 변경은 새로 변경할 fileName 데이터와 기존의 데이터를 보내줌</a:t>
            </a:r>
          </a:p>
          <a:p>
            <a:pPr algn="l">
              <a:lnSpc>
                <a:spcPts val="3008"/>
              </a:lnSpc>
            </a:pPr>
          </a:p>
          <a:p>
            <a:pPr algn="l" marL="0" indent="0" lvl="0">
              <a:lnSpc>
                <a:spcPts val="3008"/>
              </a:lnSpc>
            </a:pPr>
            <a:r>
              <a:rPr lang="en-US" sz="242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그리고 데이터베이스에는 파일 이름만 저장됨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46800" y="5005283"/>
            <a:ext cx="11467274" cy="2598056"/>
            <a:chOff x="0" y="0"/>
            <a:chExt cx="15289698" cy="346407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5289698" cy="3464075"/>
              <a:chOff x="0" y="0"/>
              <a:chExt cx="2750920" cy="62325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50920" cy="623256"/>
              </a:xfrm>
              <a:custGeom>
                <a:avLst/>
                <a:gdLst/>
                <a:ahLst/>
                <a:cxnLst/>
                <a:rect r="r" b="b" t="t" l="l"/>
                <a:pathLst>
                  <a:path h="623256" w="2750920">
                    <a:moveTo>
                      <a:pt x="0" y="0"/>
                    </a:moveTo>
                    <a:lnTo>
                      <a:pt x="2750920" y="0"/>
                    </a:lnTo>
                    <a:lnTo>
                      <a:pt x="2750920" y="623256"/>
                    </a:lnTo>
                    <a:lnTo>
                      <a:pt x="0" y="623256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750920" cy="661356"/>
              </a:xfrm>
              <a:prstGeom prst="rect">
                <a:avLst/>
              </a:prstGeom>
            </p:spPr>
            <p:txBody>
              <a:bodyPr anchor="ctr" rtlCol="false" tIns="55772" lIns="55772" bIns="55772" rIns="55772"/>
              <a:lstStyle/>
              <a:p>
                <a:pPr algn="ctr">
                  <a:lnSpc>
                    <a:spcPts val="2373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02555" y="184290"/>
              <a:ext cx="14765791" cy="3034067"/>
            </a:xfrm>
            <a:custGeom>
              <a:avLst/>
              <a:gdLst/>
              <a:ahLst/>
              <a:cxnLst/>
              <a:rect r="r" b="b" t="t" l="l"/>
              <a:pathLst>
                <a:path h="3034067" w="14765791">
                  <a:moveTo>
                    <a:pt x="0" y="0"/>
                  </a:moveTo>
                  <a:lnTo>
                    <a:pt x="14765790" y="0"/>
                  </a:lnTo>
                  <a:lnTo>
                    <a:pt x="14765790" y="3034067"/>
                  </a:lnTo>
                  <a:lnTo>
                    <a:pt x="0" y="3034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13561"/>
            <a:ext cx="5118100" cy="3719324"/>
          </a:xfrm>
          <a:custGeom>
            <a:avLst/>
            <a:gdLst/>
            <a:ahLst/>
            <a:cxnLst/>
            <a:rect r="r" b="b" t="t" l="l"/>
            <a:pathLst>
              <a:path h="3719324" w="5118100">
                <a:moveTo>
                  <a:pt x="0" y="0"/>
                </a:moveTo>
                <a:lnTo>
                  <a:pt x="5118100" y="0"/>
                </a:lnTo>
                <a:lnTo>
                  <a:pt x="5118100" y="3719324"/>
                </a:lnTo>
                <a:lnTo>
                  <a:pt x="0" y="3719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84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60233" y="3128677"/>
            <a:ext cx="7393333" cy="154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"/>
              </a:lnSpc>
            </a:pPr>
            <a:r>
              <a:rPr lang="en-US" sz="242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homt.html에서 width &lt; 768 이면 @media 반응형 모바일 css를 통해 켄테이너와 카드들의 크기가 작아짐</a:t>
            </a:r>
          </a:p>
          <a:p>
            <a:pPr algn="l">
              <a:lnSpc>
                <a:spcPts val="3008"/>
              </a:lnSpc>
            </a:pPr>
          </a:p>
          <a:p>
            <a:pPr algn="l" marL="0" indent="0" lvl="0">
              <a:lnSpc>
                <a:spcPts val="3008"/>
              </a:lnSpc>
            </a:pPr>
            <a:r>
              <a:rPr lang="en-US" sz="242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모바일 화면에 맞게 구성들을 바꿔줄 수 있음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625989" y="1446814"/>
            <a:ext cx="5769537" cy="5452817"/>
          </a:xfrm>
          <a:custGeom>
            <a:avLst/>
            <a:gdLst/>
            <a:ahLst/>
            <a:cxnLst/>
            <a:rect r="r" b="b" t="t" l="l"/>
            <a:pathLst>
              <a:path h="5452817" w="5769537">
                <a:moveTo>
                  <a:pt x="0" y="0"/>
                </a:moveTo>
                <a:lnTo>
                  <a:pt x="5769536" y="0"/>
                </a:lnTo>
                <a:lnTo>
                  <a:pt x="5769536" y="5452817"/>
                </a:lnTo>
                <a:lnTo>
                  <a:pt x="0" y="5452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9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95525" y="1446814"/>
            <a:ext cx="7835900" cy="5452817"/>
          </a:xfrm>
          <a:custGeom>
            <a:avLst/>
            <a:gdLst/>
            <a:ahLst/>
            <a:cxnLst/>
            <a:rect r="r" b="b" t="t" l="l"/>
            <a:pathLst>
              <a:path h="5452817" w="7835900">
                <a:moveTo>
                  <a:pt x="0" y="0"/>
                </a:moveTo>
                <a:lnTo>
                  <a:pt x="7835900" y="0"/>
                </a:lnTo>
                <a:lnTo>
                  <a:pt x="7835900" y="5452817"/>
                </a:lnTo>
                <a:lnTo>
                  <a:pt x="0" y="545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27" b="-903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405182" y="3587207"/>
            <a:ext cx="5957485" cy="6165063"/>
            <a:chOff x="0" y="0"/>
            <a:chExt cx="7943314" cy="822008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943314" cy="8220085"/>
              <a:chOff x="0" y="0"/>
              <a:chExt cx="1429160" cy="147895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29160" cy="1478956"/>
              </a:xfrm>
              <a:custGeom>
                <a:avLst/>
                <a:gdLst/>
                <a:ahLst/>
                <a:cxnLst/>
                <a:rect r="r" b="b" t="t" l="l"/>
                <a:pathLst>
                  <a:path h="1478956" w="1429160">
                    <a:moveTo>
                      <a:pt x="0" y="0"/>
                    </a:moveTo>
                    <a:lnTo>
                      <a:pt x="1429160" y="0"/>
                    </a:lnTo>
                    <a:lnTo>
                      <a:pt x="1429160" y="1478956"/>
                    </a:lnTo>
                    <a:lnTo>
                      <a:pt x="0" y="1478956"/>
                    </a:lnTo>
                    <a:close/>
                  </a:path>
                </a:pathLst>
              </a:custGeom>
              <a:solidFill>
                <a:srgbClr val="D95D3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429160" cy="1517056"/>
              </a:xfrm>
              <a:prstGeom prst="rect">
                <a:avLst/>
              </a:prstGeom>
            </p:spPr>
            <p:txBody>
              <a:bodyPr anchor="ctr" rtlCol="false" tIns="55772" lIns="55772" bIns="55772" rIns="55772"/>
              <a:lstStyle/>
              <a:p>
                <a:pPr algn="ctr">
                  <a:lnSpc>
                    <a:spcPts val="2373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22042" y="174477"/>
              <a:ext cx="7530165" cy="7875585"/>
            </a:xfrm>
            <a:custGeom>
              <a:avLst/>
              <a:gdLst/>
              <a:ahLst/>
              <a:cxnLst/>
              <a:rect r="r" b="b" t="t" l="l"/>
              <a:pathLst>
                <a:path h="7875585" w="7530165">
                  <a:moveTo>
                    <a:pt x="0" y="0"/>
                  </a:moveTo>
                  <a:lnTo>
                    <a:pt x="7530165" y="0"/>
                  </a:lnTo>
                  <a:lnTo>
                    <a:pt x="7530165" y="7875585"/>
                  </a:lnTo>
                  <a:lnTo>
                    <a:pt x="0" y="7875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모바일 반응형 프론트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254548"/>
            <a:ext cx="9351164" cy="1113760"/>
          </a:xfrm>
          <a:custGeom>
            <a:avLst/>
            <a:gdLst/>
            <a:ahLst/>
            <a:cxnLst/>
            <a:rect r="r" b="b" t="t" l="l"/>
            <a:pathLst>
              <a:path h="1113760" w="9351164">
                <a:moveTo>
                  <a:pt x="0" y="0"/>
                </a:moveTo>
                <a:lnTo>
                  <a:pt x="9351164" y="0"/>
                </a:lnTo>
                <a:lnTo>
                  <a:pt x="9351164" y="1113760"/>
                </a:lnTo>
                <a:lnTo>
                  <a:pt x="0" y="1113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854" b="-1371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81283" y="3368308"/>
            <a:ext cx="10597162" cy="6250437"/>
          </a:xfrm>
          <a:custGeom>
            <a:avLst/>
            <a:gdLst/>
            <a:ahLst/>
            <a:cxnLst/>
            <a:rect r="r" b="b" t="t" l="l"/>
            <a:pathLst>
              <a:path h="6250437" w="10597162">
                <a:moveTo>
                  <a:pt x="0" y="0"/>
                </a:moveTo>
                <a:lnTo>
                  <a:pt x="10597163" y="0"/>
                </a:lnTo>
                <a:lnTo>
                  <a:pt x="10597163" y="6250437"/>
                </a:lnTo>
                <a:lnTo>
                  <a:pt x="0" y="625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73" t="0" r="-617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6468" y="814363"/>
            <a:ext cx="12227451" cy="6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</a:pPr>
            <a:r>
              <a:rPr lang="en-US" b="true" sz="4600" spc="-15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카카오맵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D95D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912" y="589238"/>
            <a:ext cx="16586039" cy="9076675"/>
            <a:chOff x="0" y="0"/>
            <a:chExt cx="4368339" cy="2390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340" cy="2390565"/>
            </a:xfrm>
            <a:custGeom>
              <a:avLst/>
              <a:gdLst/>
              <a:ahLst/>
              <a:cxnLst/>
              <a:rect r="r" b="b" t="t" l="l"/>
              <a:pathLst>
                <a:path h="2390565" w="4368340">
                  <a:moveTo>
                    <a:pt x="0" y="0"/>
                  </a:moveTo>
                  <a:lnTo>
                    <a:pt x="4368340" y="0"/>
                  </a:lnTo>
                  <a:lnTo>
                    <a:pt x="4368340" y="2390565"/>
                  </a:lnTo>
                  <a:lnTo>
                    <a:pt x="0" y="2390565"/>
                  </a:lnTo>
                  <a:close/>
                </a:path>
              </a:pathLst>
            </a:custGeom>
            <a:solidFill>
              <a:srgbClr val="FAF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68339" cy="243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985412" y="4475113"/>
            <a:ext cx="2317177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9999" spc="-329">
                <a:solidFill>
                  <a:srgbClr val="D95D3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소감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4602" y="2779452"/>
            <a:ext cx="1084659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0991" y="1055767"/>
            <a:ext cx="7630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19806" y="928665"/>
            <a:ext cx="1048169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8000" spc="-264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느낀점, 소감</a:t>
            </a:r>
          </a:p>
        </p:txBody>
      </p:sp>
      <p:sp>
        <p:nvSpPr>
          <p:cNvPr name="AutoShape 7" id="7"/>
          <p:cNvSpPr/>
          <p:nvPr/>
        </p:nvSpPr>
        <p:spPr>
          <a:xfrm>
            <a:off x="2806468" y="4459590"/>
            <a:ext cx="13327956" cy="0"/>
          </a:xfrm>
          <a:prstGeom prst="line">
            <a:avLst/>
          </a:prstGeom>
          <a:ln cap="flat" w="9525">
            <a:solidFill>
              <a:srgbClr val="D95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9404803">
            <a:off x="7386972" y="3928681"/>
            <a:ext cx="860574" cy="891367"/>
          </a:xfrm>
          <a:custGeom>
            <a:avLst/>
            <a:gdLst/>
            <a:ahLst/>
            <a:cxnLst/>
            <a:rect r="r" b="b" t="t" l="l"/>
            <a:pathLst>
              <a:path h="891367" w="860574">
                <a:moveTo>
                  <a:pt x="0" y="0"/>
                </a:moveTo>
                <a:lnTo>
                  <a:pt x="860575" y="0"/>
                </a:lnTo>
                <a:lnTo>
                  <a:pt x="860575" y="891367"/>
                </a:lnTo>
                <a:lnTo>
                  <a:pt x="0" y="89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04803">
            <a:off x="3990681" y="3928681"/>
            <a:ext cx="860574" cy="891367"/>
          </a:xfrm>
          <a:custGeom>
            <a:avLst/>
            <a:gdLst/>
            <a:ahLst/>
            <a:cxnLst/>
            <a:rect r="r" b="b" t="t" l="l"/>
            <a:pathLst>
              <a:path h="891367" w="860574">
                <a:moveTo>
                  <a:pt x="0" y="0"/>
                </a:moveTo>
                <a:lnTo>
                  <a:pt x="860575" y="0"/>
                </a:lnTo>
                <a:lnTo>
                  <a:pt x="860575" y="891367"/>
                </a:lnTo>
                <a:lnTo>
                  <a:pt x="0" y="89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404803">
            <a:off x="10783264" y="3928681"/>
            <a:ext cx="860574" cy="891367"/>
          </a:xfrm>
          <a:custGeom>
            <a:avLst/>
            <a:gdLst/>
            <a:ahLst/>
            <a:cxnLst/>
            <a:rect r="r" b="b" t="t" l="l"/>
            <a:pathLst>
              <a:path h="891367" w="860574">
                <a:moveTo>
                  <a:pt x="0" y="0"/>
                </a:moveTo>
                <a:lnTo>
                  <a:pt x="860574" y="0"/>
                </a:lnTo>
                <a:lnTo>
                  <a:pt x="860574" y="891367"/>
                </a:lnTo>
                <a:lnTo>
                  <a:pt x="0" y="89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404803">
            <a:off x="14179555" y="3928681"/>
            <a:ext cx="860574" cy="891367"/>
          </a:xfrm>
          <a:custGeom>
            <a:avLst/>
            <a:gdLst/>
            <a:ahLst/>
            <a:cxnLst/>
            <a:rect r="r" b="b" t="t" l="l"/>
            <a:pathLst>
              <a:path h="891367" w="860574">
                <a:moveTo>
                  <a:pt x="0" y="0"/>
                </a:moveTo>
                <a:lnTo>
                  <a:pt x="860574" y="0"/>
                </a:lnTo>
                <a:lnTo>
                  <a:pt x="860574" y="891367"/>
                </a:lnTo>
                <a:lnTo>
                  <a:pt x="0" y="89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44384" y="3251182"/>
            <a:ext cx="28329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0"/>
              </a:lnSpc>
            </a:pPr>
            <a:r>
              <a:rPr lang="en-US" b="true" sz="2500" spc="-82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김병욱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2140" y="5067300"/>
            <a:ext cx="3630496" cy="342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이번 프로젝트에서 지금까지 배운 것을 바탕으로 사용하고 응용할 수 있었습니다.  또한 그동안 익숙하게 사용하지 못했던 Git을 숙달할 수  있었고Sprig과 Thymeleaf를 직접 사용해보며 이해도를 늘릴 수 있는 좋은 기회였습니다. 이번에 구현하지 못한 기능들은 틈틈히 발전시켜서 완성해보고 싶습니다.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4505" y="3251182"/>
            <a:ext cx="28329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0"/>
              </a:lnSpc>
            </a:pPr>
            <a:r>
              <a:rPr lang="en-US" b="true" sz="2500" spc="-82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고영준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87272" y="3251182"/>
            <a:ext cx="28329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0"/>
              </a:lnSpc>
            </a:pPr>
            <a:r>
              <a:rPr lang="en-US" b="true" sz="2500" spc="-82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박윤호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01496" y="3251182"/>
            <a:ext cx="283292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0"/>
              </a:lnSpc>
            </a:pPr>
            <a:r>
              <a:rPr lang="en-US" b="true" sz="2500" spc="-82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어성준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15210" y="5505450"/>
            <a:ext cx="3781680" cy="228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Controller부터 프론트까지 모든 것을</a:t>
            </a:r>
          </a:p>
          <a:p>
            <a:pPr algn="ctr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혼자서 만들어보는 경험을 하면서</a:t>
            </a:r>
          </a:p>
          <a:p>
            <a:pPr algn="ctr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springboot의 흐름에 대해 많이</a:t>
            </a:r>
          </a:p>
          <a:p>
            <a:pPr algn="ctr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알게된 거 같습니다.</a:t>
            </a:r>
          </a:p>
          <a:p>
            <a:pPr algn="ctr" marL="0" indent="0" lvl="0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git에 대해서는 아직 조금 더 공부가 필요한 거 같습니다.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93378" y="5203190"/>
            <a:ext cx="3049165" cy="75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엄청난 성장을 이뤄냈다.</a:t>
            </a:r>
          </a:p>
          <a:p>
            <a:pPr algn="ctr" marL="0" indent="0" lvl="0">
              <a:lnSpc>
                <a:spcPts val="3020"/>
              </a:lnSpc>
            </a:pPr>
            <a:r>
              <a:rPr lang="en-US" b="true" sz="2000" spc="-6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팀원들에게 고맙다.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6373" y="5203190"/>
            <a:ext cx="3586760" cy="456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000" spc="-6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이번 프로젝트 목표는 스프링부트의 흐름을 완벽히 이해하는 것으로 잡았는데 팀원들 모두 완벽히 이해한 것 같아서 좋고 저도 공부하면서 새롭게 알게된 것들이 많아 유익한 시간이었습니다.</a:t>
            </a:r>
          </a:p>
          <a:p>
            <a:pPr algn="ctr">
              <a:lnSpc>
                <a:spcPts val="3020"/>
              </a:lnSpc>
            </a:pPr>
            <a:r>
              <a:rPr lang="en-US" sz="2000" spc="-6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또한 이번 프로젝트를 통해서 git을 완벽히 통달했다고는 못하지만 오류가 나면 어떻게 대처해야 하는지 어떻게 하면 오류가 안나는지 확실히 배울 수 있던 시간이었습니다  </a:t>
            </a:r>
          </a:p>
          <a:p>
            <a:pPr algn="ctr" marL="0" indent="0" lvl="0">
              <a:lnSpc>
                <a:spcPts val="3020"/>
              </a:lnSpc>
            </a:pPr>
            <a:r>
              <a:rPr lang="en-US" sz="2000" spc="-66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solidFill>
          <a:srgbClr val="D95D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912" y="589238"/>
            <a:ext cx="16586039" cy="9076675"/>
            <a:chOff x="0" y="0"/>
            <a:chExt cx="4368339" cy="2390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340" cy="2390565"/>
            </a:xfrm>
            <a:custGeom>
              <a:avLst/>
              <a:gdLst/>
              <a:ahLst/>
              <a:cxnLst/>
              <a:rect r="r" b="b" t="t" l="l"/>
              <a:pathLst>
                <a:path h="2390565" w="4368340">
                  <a:moveTo>
                    <a:pt x="0" y="0"/>
                  </a:moveTo>
                  <a:lnTo>
                    <a:pt x="4368340" y="0"/>
                  </a:lnTo>
                  <a:lnTo>
                    <a:pt x="4368340" y="2390565"/>
                  </a:lnTo>
                  <a:lnTo>
                    <a:pt x="0" y="2390565"/>
                  </a:lnTo>
                  <a:close/>
                </a:path>
              </a:pathLst>
            </a:custGeom>
            <a:solidFill>
              <a:srgbClr val="FAF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68339" cy="243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15327" y="4291841"/>
            <a:ext cx="3457346" cy="184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90"/>
              </a:lnSpc>
            </a:pPr>
            <a:r>
              <a:rPr lang="en-US" b="true" sz="13133" spc="-433">
                <a:solidFill>
                  <a:srgbClr val="D95D3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Q&amp;A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4602" y="2779452"/>
            <a:ext cx="1084659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95D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912" y="589238"/>
            <a:ext cx="16586039" cy="9076675"/>
            <a:chOff x="0" y="0"/>
            <a:chExt cx="4368339" cy="2390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340" cy="2390565"/>
            </a:xfrm>
            <a:custGeom>
              <a:avLst/>
              <a:gdLst/>
              <a:ahLst/>
              <a:cxnLst/>
              <a:rect r="r" b="b" t="t" l="l"/>
              <a:pathLst>
                <a:path h="2390565" w="4368340">
                  <a:moveTo>
                    <a:pt x="0" y="0"/>
                  </a:moveTo>
                  <a:lnTo>
                    <a:pt x="4368340" y="0"/>
                  </a:lnTo>
                  <a:lnTo>
                    <a:pt x="4368340" y="2390565"/>
                  </a:lnTo>
                  <a:lnTo>
                    <a:pt x="0" y="2390565"/>
                  </a:lnTo>
                  <a:close/>
                </a:path>
              </a:pathLst>
            </a:custGeom>
            <a:solidFill>
              <a:srgbClr val="FAF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68339" cy="243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24602" y="2779452"/>
            <a:ext cx="1084659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5776" y="4491038"/>
            <a:ext cx="716231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9999" spc="-329">
                <a:solidFill>
                  <a:srgbClr val="D95D3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기획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19739" y="6663598"/>
            <a:ext cx="18996484" cy="3623402"/>
            <a:chOff x="0" y="0"/>
            <a:chExt cx="5003189" cy="9543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3189" cy="954312"/>
            </a:xfrm>
            <a:custGeom>
              <a:avLst/>
              <a:gdLst/>
              <a:ahLst/>
              <a:cxnLst/>
              <a:rect r="r" b="b" t="t" l="l"/>
              <a:pathLst>
                <a:path h="954312" w="5003189">
                  <a:moveTo>
                    <a:pt x="0" y="0"/>
                  </a:moveTo>
                  <a:lnTo>
                    <a:pt x="5003189" y="0"/>
                  </a:lnTo>
                  <a:lnTo>
                    <a:pt x="5003189" y="954312"/>
                  </a:lnTo>
                  <a:lnTo>
                    <a:pt x="0" y="954312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03189" cy="100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0" y="5982753"/>
            <a:ext cx="18288000" cy="184276"/>
            <a:chOff x="0" y="0"/>
            <a:chExt cx="4816593" cy="485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48534"/>
            </a:xfrm>
            <a:custGeom>
              <a:avLst/>
              <a:gdLst/>
              <a:ahLst/>
              <a:cxnLst/>
              <a:rect r="r" b="b" t="t" l="l"/>
              <a:pathLst>
                <a:path h="48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8534"/>
                  </a:lnTo>
                  <a:lnTo>
                    <a:pt x="0" y="48534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96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0" y="6249722"/>
            <a:ext cx="18288000" cy="184276"/>
            <a:chOff x="0" y="0"/>
            <a:chExt cx="4816593" cy="485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48534"/>
            </a:xfrm>
            <a:custGeom>
              <a:avLst/>
              <a:gdLst/>
              <a:ahLst/>
              <a:cxnLst/>
              <a:rect r="r" b="b" t="t" l="l"/>
              <a:pathLst>
                <a:path h="48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8534"/>
                  </a:lnTo>
                  <a:lnTo>
                    <a:pt x="0" y="48534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816593" cy="96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0" y="5715785"/>
            <a:ext cx="18288000" cy="184276"/>
            <a:chOff x="0" y="0"/>
            <a:chExt cx="4816593" cy="485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48534"/>
            </a:xfrm>
            <a:custGeom>
              <a:avLst/>
              <a:gdLst/>
              <a:ahLst/>
              <a:cxnLst/>
              <a:rect r="r" b="b" t="t" l="l"/>
              <a:pathLst>
                <a:path h="4853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8534"/>
                  </a:lnTo>
                  <a:lnTo>
                    <a:pt x="0" y="48534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816593" cy="96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646260"/>
            <a:ext cx="10173845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  <a:spcBef>
                <a:spcPct val="0"/>
              </a:spcBef>
            </a:pPr>
            <a:r>
              <a:rPr lang="en-US" b="true" sz="9600" spc="-576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9878" y="7579135"/>
            <a:ext cx="101738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고영준, 박윤호, 김병욱, 어성준, 정준안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9878" y="8776970"/>
            <a:ext cx="101738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123-456-7890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878" y="8178052"/>
            <a:ext cx="1017384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79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hello@reallygreatsite.com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36373" y="3027209"/>
            <a:ext cx="3050008" cy="3344166"/>
            <a:chOff x="0" y="0"/>
            <a:chExt cx="4066677" cy="4458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6677" cy="4458888"/>
            </a:xfrm>
            <a:custGeom>
              <a:avLst/>
              <a:gdLst/>
              <a:ahLst/>
              <a:cxnLst/>
              <a:rect r="r" b="b" t="t" l="l"/>
              <a:pathLst>
                <a:path h="4458888" w="4066677">
                  <a:moveTo>
                    <a:pt x="0" y="0"/>
                  </a:moveTo>
                  <a:lnTo>
                    <a:pt x="4066677" y="0"/>
                  </a:lnTo>
                  <a:lnTo>
                    <a:pt x="4066677" y="4458888"/>
                  </a:lnTo>
                  <a:lnTo>
                    <a:pt x="0" y="4458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28" t="0" r="-2928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56961" y="1503587"/>
              <a:ext cx="1952754" cy="84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9"/>
                </a:lnSpc>
              </a:pPr>
              <a:r>
                <a:rPr lang="en-US" b="true" sz="3999" spc="-131">
                  <a:solidFill>
                    <a:srgbClr val="352F3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IDE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58956" y="3119721"/>
            <a:ext cx="3050008" cy="3344166"/>
            <a:chOff x="0" y="0"/>
            <a:chExt cx="4066677" cy="4458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6677" cy="4458888"/>
            </a:xfrm>
            <a:custGeom>
              <a:avLst/>
              <a:gdLst/>
              <a:ahLst/>
              <a:cxnLst/>
              <a:rect r="r" b="b" t="t" l="l"/>
              <a:pathLst>
                <a:path h="4458888" w="4066677">
                  <a:moveTo>
                    <a:pt x="0" y="0"/>
                  </a:moveTo>
                  <a:lnTo>
                    <a:pt x="4066677" y="0"/>
                  </a:lnTo>
                  <a:lnTo>
                    <a:pt x="4066677" y="4458888"/>
                  </a:lnTo>
                  <a:lnTo>
                    <a:pt x="0" y="4458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928" t="0" r="-2928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056961" y="1503587"/>
              <a:ext cx="1952754" cy="84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9"/>
                </a:lnSpc>
              </a:pPr>
              <a:r>
                <a:rPr lang="en-US" b="true" sz="3999" spc="-131">
                  <a:solidFill>
                    <a:srgbClr val="352F3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VCS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409" y="6866982"/>
            <a:ext cx="5203936" cy="237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b="true" sz="3999" spc="-13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Eclipse 2024-09</a:t>
            </a:r>
          </a:p>
          <a:p>
            <a:pPr algn="ctr">
              <a:lnSpc>
                <a:spcPts val="4959"/>
              </a:lnSpc>
            </a:pPr>
          </a:p>
          <a:p>
            <a:pPr algn="ctr">
              <a:lnSpc>
                <a:spcPts val="3720"/>
              </a:lnSpc>
            </a:pPr>
            <a:r>
              <a:rPr lang="en-US" b="true" sz="3000" spc="-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Framework</a:t>
            </a:r>
          </a:p>
          <a:p>
            <a:pPr algn="ctr" marL="0" indent="0" lvl="0">
              <a:lnSpc>
                <a:spcPts val="4959"/>
              </a:lnSpc>
            </a:pPr>
            <a:r>
              <a:rPr lang="en-US" b="true" sz="3999" spc="-13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SpringBoot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50661" y="6866982"/>
            <a:ext cx="4786678" cy="237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b="true" sz="3999" spc="-13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MySQL</a:t>
            </a:r>
          </a:p>
          <a:p>
            <a:pPr algn="ctr">
              <a:lnSpc>
                <a:spcPts val="4959"/>
              </a:lnSpc>
            </a:pPr>
          </a:p>
          <a:p>
            <a:pPr algn="ctr">
              <a:lnSpc>
                <a:spcPts val="3720"/>
              </a:lnSpc>
            </a:pPr>
            <a:r>
              <a:rPr lang="en-US" b="true" sz="3000" spc="-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Modeling Tool</a:t>
            </a:r>
          </a:p>
          <a:p>
            <a:pPr algn="ctr" marL="0" indent="0" lvl="0">
              <a:lnSpc>
                <a:spcPts val="4959"/>
              </a:lnSpc>
            </a:pPr>
            <a:r>
              <a:rPr lang="en-US" b="true" sz="3999" spc="-13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Oracle - DataModeler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93600" y="7728995"/>
            <a:ext cx="397454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9"/>
              </a:lnSpc>
            </a:pPr>
            <a:r>
              <a:rPr lang="en-US" b="true" sz="3999" spc="-131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GitHub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06468" y="852463"/>
            <a:ext cx="1203153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8000" spc="-264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기획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618996" y="3027209"/>
            <a:ext cx="3050008" cy="3344166"/>
            <a:chOff x="0" y="0"/>
            <a:chExt cx="4066677" cy="44588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6677" cy="4458888"/>
            </a:xfrm>
            <a:custGeom>
              <a:avLst/>
              <a:gdLst/>
              <a:ahLst/>
              <a:cxnLst/>
              <a:rect r="r" b="b" t="t" l="l"/>
              <a:pathLst>
                <a:path h="4458888" w="4066677">
                  <a:moveTo>
                    <a:pt x="0" y="0"/>
                  </a:moveTo>
                  <a:lnTo>
                    <a:pt x="4066677" y="0"/>
                  </a:lnTo>
                  <a:lnTo>
                    <a:pt x="4066677" y="4458888"/>
                  </a:lnTo>
                  <a:lnTo>
                    <a:pt x="0" y="4458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28" t="0" r="-2928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56961" y="1503587"/>
              <a:ext cx="1952754" cy="849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59"/>
                </a:lnSpc>
              </a:pPr>
              <a:r>
                <a:rPr lang="en-US" b="true" sz="3999" spc="-131">
                  <a:solidFill>
                    <a:srgbClr val="352F36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DB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16641" y="2638986"/>
            <a:ext cx="3095119" cy="2858764"/>
          </a:xfrm>
          <a:custGeom>
            <a:avLst/>
            <a:gdLst/>
            <a:ahLst/>
            <a:cxnLst/>
            <a:rect r="r" b="b" t="t" l="l"/>
            <a:pathLst>
              <a:path h="2858764" w="3095119">
                <a:moveTo>
                  <a:pt x="0" y="0"/>
                </a:moveTo>
                <a:lnTo>
                  <a:pt x="3095118" y="0"/>
                </a:lnTo>
                <a:lnTo>
                  <a:pt x="3095118" y="2858764"/>
                </a:lnTo>
                <a:lnTo>
                  <a:pt x="0" y="285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604931" y="4214051"/>
            <a:ext cx="2893291" cy="2672348"/>
          </a:xfrm>
          <a:custGeom>
            <a:avLst/>
            <a:gdLst/>
            <a:ahLst/>
            <a:cxnLst/>
            <a:rect r="r" b="b" t="t" l="l"/>
            <a:pathLst>
              <a:path h="2672348" w="2893291">
                <a:moveTo>
                  <a:pt x="2893291" y="0"/>
                </a:moveTo>
                <a:lnTo>
                  <a:pt x="0" y="0"/>
                </a:lnTo>
                <a:lnTo>
                  <a:pt x="0" y="2672348"/>
                </a:lnTo>
                <a:lnTo>
                  <a:pt x="2893291" y="2672348"/>
                </a:lnTo>
                <a:lnTo>
                  <a:pt x="28932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0941" y="5996834"/>
            <a:ext cx="4523237" cy="4177826"/>
          </a:xfrm>
          <a:custGeom>
            <a:avLst/>
            <a:gdLst/>
            <a:ahLst/>
            <a:cxnLst/>
            <a:rect r="r" b="b" t="t" l="l"/>
            <a:pathLst>
              <a:path h="4177826" w="4523237">
                <a:moveTo>
                  <a:pt x="0" y="0"/>
                </a:moveTo>
                <a:lnTo>
                  <a:pt x="4523237" y="0"/>
                </a:lnTo>
                <a:lnTo>
                  <a:pt x="4523237" y="4177827"/>
                </a:lnTo>
                <a:lnTo>
                  <a:pt x="0" y="4177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1172" y="3352695"/>
            <a:ext cx="1112707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b="true" sz="3000" spc="-99">
                <a:solidFill>
                  <a:srgbClr val="352F3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규칙</a:t>
            </a:r>
          </a:p>
          <a:p>
            <a:pPr algn="ctr" marL="0" indent="0" lvl="0">
              <a:lnSpc>
                <a:spcPts val="3720"/>
              </a:lnSpc>
            </a:pPr>
            <a:r>
              <a:rPr lang="en-US" b="true" sz="3000" spc="-99">
                <a:solidFill>
                  <a:srgbClr val="352F3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46891" y="4792582"/>
            <a:ext cx="1158876" cy="110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</a:pPr>
            <a:r>
              <a:rPr lang="en-US" b="true" sz="3500" spc="-115">
                <a:solidFill>
                  <a:srgbClr val="352F36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주요 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57859" y="7134124"/>
            <a:ext cx="2375532" cy="153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9"/>
              </a:lnSpc>
            </a:pPr>
            <a:r>
              <a:rPr lang="en-US" b="true" sz="4862" spc="-160">
                <a:solidFill>
                  <a:srgbClr val="EF6843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구체적인 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06468" y="852463"/>
            <a:ext cx="1297516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8000" spc="-264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기획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11759" y="2937405"/>
            <a:ext cx="8193172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spc="-99" b="true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깃 push 규칙 설정</a:t>
            </a:r>
          </a:p>
          <a:p>
            <a:pPr algn="l">
              <a:lnSpc>
                <a:spcPts val="4530"/>
              </a:lnSpc>
            </a:pPr>
            <a:r>
              <a:rPr lang="en-US" sz="3000" spc="-99" b="true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클래스, 메서드, 변수명 단일화</a:t>
            </a:r>
          </a:p>
          <a:p>
            <a:pPr algn="l" marL="0" indent="0" lvl="0">
              <a:lnSpc>
                <a:spcPts val="4530"/>
              </a:lnSpc>
            </a:pPr>
            <a:r>
              <a:rPr lang="en-US" b="true" sz="3000" spc="-99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AI사용 최소화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83659" y="6805254"/>
            <a:ext cx="10771981" cy="171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spc="-99" b="true">
                <a:solidFill>
                  <a:srgbClr val="EF684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지난 학습 복습 후 프로젝트에 적용시키기</a:t>
            </a:r>
          </a:p>
          <a:p>
            <a:pPr algn="l">
              <a:lnSpc>
                <a:spcPts val="4530"/>
              </a:lnSpc>
            </a:pPr>
            <a:r>
              <a:rPr lang="en-US" sz="3000" spc="-99" b="true">
                <a:solidFill>
                  <a:srgbClr val="EF684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필요한 기능이 생기면 공부해서 도입해보기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b="true" sz="3000" spc="-99">
                <a:solidFill>
                  <a:srgbClr val="EF6843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 Git을 혼자서 문제 없이 사용할 정도로 숙달시키기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41144" y="4442697"/>
            <a:ext cx="3020133" cy="198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5"/>
              </a:lnSpc>
            </a:pPr>
            <a:r>
              <a:rPr lang="en-US" b="true" sz="3500" spc="-115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1. 개인의 발전</a:t>
            </a:r>
          </a:p>
          <a:p>
            <a:pPr algn="just">
              <a:lnSpc>
                <a:spcPts val="5285"/>
              </a:lnSpc>
            </a:pPr>
            <a:r>
              <a:rPr lang="en-US" b="true" sz="3500" spc="-115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2. </a:t>
            </a:r>
            <a:r>
              <a:rPr lang="en-US" b="true" sz="3500" spc="-115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완성</a:t>
            </a:r>
          </a:p>
          <a:p>
            <a:pPr algn="just">
              <a:lnSpc>
                <a:spcPts val="5285"/>
              </a:lnSpc>
            </a:pPr>
            <a:r>
              <a:rPr lang="en-US" b="true" sz="3500" spc="-115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3. Git 숙달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95D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912" y="589238"/>
            <a:ext cx="16586039" cy="9076675"/>
            <a:chOff x="0" y="0"/>
            <a:chExt cx="4368339" cy="2390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340" cy="2390565"/>
            </a:xfrm>
            <a:custGeom>
              <a:avLst/>
              <a:gdLst/>
              <a:ahLst/>
              <a:cxnLst/>
              <a:rect r="r" b="b" t="t" l="l"/>
              <a:pathLst>
                <a:path h="2390565" w="4368340">
                  <a:moveTo>
                    <a:pt x="0" y="0"/>
                  </a:moveTo>
                  <a:lnTo>
                    <a:pt x="4368340" y="0"/>
                  </a:lnTo>
                  <a:lnTo>
                    <a:pt x="4368340" y="2390565"/>
                  </a:lnTo>
                  <a:lnTo>
                    <a:pt x="0" y="2390565"/>
                  </a:lnTo>
                  <a:close/>
                </a:path>
              </a:pathLst>
            </a:custGeom>
            <a:solidFill>
              <a:srgbClr val="FAF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68339" cy="243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03980" y="4491038"/>
            <a:ext cx="4725902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9999" spc="-329">
                <a:solidFill>
                  <a:srgbClr val="D95D3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구조설계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4602" y="2779452"/>
            <a:ext cx="1084659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4266"/>
            <a:ext cx="1107673" cy="2085931"/>
            <a:chOff x="0" y="0"/>
            <a:chExt cx="291733" cy="5493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733" cy="549381"/>
            </a:xfrm>
            <a:custGeom>
              <a:avLst/>
              <a:gdLst/>
              <a:ahLst/>
              <a:cxnLst/>
              <a:rect r="r" b="b" t="t" l="l"/>
              <a:pathLst>
                <a:path h="549381" w="291733">
                  <a:moveTo>
                    <a:pt x="0" y="0"/>
                  </a:moveTo>
                  <a:lnTo>
                    <a:pt x="291733" y="0"/>
                  </a:lnTo>
                  <a:lnTo>
                    <a:pt x="291733" y="549381"/>
                  </a:lnTo>
                  <a:lnTo>
                    <a:pt x="0" y="549381"/>
                  </a:lnTo>
                  <a:close/>
                </a:path>
              </a:pathLst>
            </a:custGeom>
            <a:solidFill>
              <a:srgbClr val="D95D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1733" cy="597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41361" y="2572894"/>
            <a:ext cx="7624537" cy="4431762"/>
          </a:xfrm>
          <a:custGeom>
            <a:avLst/>
            <a:gdLst/>
            <a:ahLst/>
            <a:cxnLst/>
            <a:rect r="r" b="b" t="t" l="l"/>
            <a:pathLst>
              <a:path h="4431762" w="7624537">
                <a:moveTo>
                  <a:pt x="0" y="0"/>
                </a:moveTo>
                <a:lnTo>
                  <a:pt x="7624537" y="0"/>
                </a:lnTo>
                <a:lnTo>
                  <a:pt x="7624537" y="4431762"/>
                </a:lnTo>
                <a:lnTo>
                  <a:pt x="0" y="443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818" y="2572894"/>
            <a:ext cx="8094543" cy="4431762"/>
          </a:xfrm>
          <a:custGeom>
            <a:avLst/>
            <a:gdLst/>
            <a:ahLst/>
            <a:cxnLst/>
            <a:rect r="r" b="b" t="t" l="l"/>
            <a:pathLst>
              <a:path h="4431762" w="8094543">
                <a:moveTo>
                  <a:pt x="0" y="0"/>
                </a:moveTo>
                <a:lnTo>
                  <a:pt x="8094543" y="0"/>
                </a:lnTo>
                <a:lnTo>
                  <a:pt x="8094543" y="4431762"/>
                </a:lnTo>
                <a:lnTo>
                  <a:pt x="0" y="4431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0941" y="1055767"/>
            <a:ext cx="763191" cy="855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5"/>
              </a:lnSpc>
              <a:spcBef>
                <a:spcPct val="0"/>
              </a:spcBef>
            </a:pPr>
            <a:r>
              <a:rPr lang="en-US" b="true" sz="4925">
                <a:solidFill>
                  <a:srgbClr val="FAF5EA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6468" y="928665"/>
            <a:ext cx="1297516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</a:pPr>
            <a:r>
              <a:rPr lang="en-US" b="true" sz="8000" spc="-264">
                <a:solidFill>
                  <a:srgbClr val="352F36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구조 설계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9908" y="7150100"/>
            <a:ext cx="10055784" cy="21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239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Datamodeler를 통해 논리 모델링을 간단히 구성하고 DDL 스크립트를 생성한 뒤 mysql에서 완성하여 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spc="-239">
                <a:solidFill>
                  <a:srgbClr val="352F36"/>
                </a:solidFill>
                <a:latin typeface="Nanum Square"/>
                <a:ea typeface="Nanum Square"/>
                <a:cs typeface="Nanum Square"/>
                <a:sym typeface="Nanum Square"/>
              </a:rPr>
              <a:t>물리 모델링 생성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95D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3912" y="589238"/>
            <a:ext cx="16586039" cy="9076675"/>
            <a:chOff x="0" y="0"/>
            <a:chExt cx="4368339" cy="23905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68340" cy="2390565"/>
            </a:xfrm>
            <a:custGeom>
              <a:avLst/>
              <a:gdLst/>
              <a:ahLst/>
              <a:cxnLst/>
              <a:rect r="r" b="b" t="t" l="l"/>
              <a:pathLst>
                <a:path h="2390565" w="4368340">
                  <a:moveTo>
                    <a:pt x="0" y="0"/>
                  </a:moveTo>
                  <a:lnTo>
                    <a:pt x="4368340" y="0"/>
                  </a:lnTo>
                  <a:lnTo>
                    <a:pt x="4368340" y="2390565"/>
                  </a:lnTo>
                  <a:lnTo>
                    <a:pt x="0" y="2390565"/>
                  </a:lnTo>
                  <a:close/>
                </a:path>
              </a:pathLst>
            </a:custGeom>
            <a:solidFill>
              <a:srgbClr val="FAF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68339" cy="243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08163" y="4491038"/>
            <a:ext cx="2671674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99"/>
              </a:lnSpc>
            </a:pPr>
            <a:r>
              <a:rPr lang="en-US" b="true" sz="9999" spc="-329">
                <a:solidFill>
                  <a:srgbClr val="D95D3C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24602" y="2779452"/>
            <a:ext cx="1084659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DAGzBeo58yU</dc:identifier>
  <dcterms:modified xsi:type="dcterms:W3CDTF">2011-08-01T06:04:30Z</dcterms:modified>
  <cp:revision>1</cp:revision>
  <dc:title>베이지 주황색 깔끔한 대학 과제 팀 프로젝트 발표 보고서 지역 사회 복지 프로그램 프레젠테이션</dc:title>
</cp:coreProperties>
</file>